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9" r:id="rId4"/>
    <p:sldId id="278" r:id="rId5"/>
    <p:sldId id="260" r:id="rId6"/>
    <p:sldId id="262" r:id="rId7"/>
    <p:sldId id="263" r:id="rId8"/>
    <p:sldId id="352" r:id="rId9"/>
    <p:sldId id="353" r:id="rId10"/>
    <p:sldId id="383" r:id="rId11"/>
    <p:sldId id="386" r:id="rId12"/>
    <p:sldId id="387" r:id="rId13"/>
    <p:sldId id="388" r:id="rId14"/>
    <p:sldId id="266" r:id="rId15"/>
    <p:sldId id="267" r:id="rId16"/>
    <p:sldId id="268" r:id="rId17"/>
    <p:sldId id="269" r:id="rId18"/>
    <p:sldId id="270" r:id="rId19"/>
    <p:sldId id="271" r:id="rId20"/>
    <p:sldId id="272" r:id="rId21"/>
    <p:sldId id="273" r:id="rId22"/>
    <p:sldId id="279" r:id="rId23"/>
    <p:sldId id="275" r:id="rId24"/>
    <p:sldId id="294" r:id="rId25"/>
    <p:sldId id="296" r:id="rId26"/>
    <p:sldId id="297" r:id="rId27"/>
    <p:sldId id="298" r:id="rId28"/>
    <p:sldId id="299" r:id="rId29"/>
    <p:sldId id="300" r:id="rId30"/>
    <p:sldId id="301" r:id="rId31"/>
    <p:sldId id="310" r:id="rId32"/>
    <p:sldId id="304" r:id="rId33"/>
    <p:sldId id="306" r:id="rId34"/>
    <p:sldId id="307" r:id="rId35"/>
    <p:sldId id="308" r:id="rId36"/>
    <p:sldId id="309" r:id="rId37"/>
    <p:sldId id="302" r:id="rId38"/>
    <p:sldId id="321" r:id="rId39"/>
    <p:sldId id="322" r:id="rId40"/>
    <p:sldId id="3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949"/>
    <a:srgbClr val="053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0.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9.jpeg"/><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21.jpeg"/><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0.jpeg"/><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1.jpeg"/><Relationship Id="rId7"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22.jpe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jpeg"/><Relationship Id="rId7" Type="http://schemas.openxmlformats.org/officeDocument/2006/relationships/image" Target="../media/image19.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s 12"/>
          <p:cNvSpPr/>
          <p:nvPr/>
        </p:nvSpPr>
        <p:spPr>
          <a:xfrm>
            <a:off x="-27305" y="5902325"/>
            <a:ext cx="12219305" cy="1106805"/>
          </a:xfrm>
          <a:prstGeom prst="rect">
            <a:avLst/>
          </a:prstGeom>
          <a:solidFill>
            <a:srgbClr val="053484"/>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4" name="Picture 3" descr="logotvu"/>
          <p:cNvPicPr>
            <a:picLocks noChangeAspect="1"/>
          </p:cNvPicPr>
          <p:nvPr/>
        </p:nvPicPr>
        <p:blipFill>
          <a:blip r:embed="rId2"/>
          <a:stretch>
            <a:fillRect/>
          </a:stretch>
        </p:blipFill>
        <p:spPr>
          <a:xfrm>
            <a:off x="0" y="0"/>
            <a:ext cx="1402715" cy="1334135"/>
          </a:xfrm>
          <a:prstGeom prst="rect">
            <a:avLst/>
          </a:prstGeom>
        </p:spPr>
      </p:pic>
      <p:sp>
        <p:nvSpPr>
          <p:cNvPr id="5" name="Rectangles 4"/>
          <p:cNvSpPr/>
          <p:nvPr/>
        </p:nvSpPr>
        <p:spPr>
          <a:xfrm>
            <a:off x="3336290" y="1998345"/>
            <a:ext cx="5520055" cy="894080"/>
          </a:xfrm>
          <a:prstGeom prst="rect">
            <a:avLst/>
          </a:prstGeom>
          <a:noFill/>
          <a:ln>
            <a:noFill/>
          </a:ln>
        </p:spPr>
        <p:txBody>
          <a:bodyPr wrap="none" rtlCol="0" anchor="t">
            <a:noAutofit/>
          </a:bodyPr>
          <a:lstStyle/>
          <a:p>
            <a:pPr algn="ctr"/>
            <a:r>
              <a:rPr lang="vi-VN" altLang="en-US" sz="3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ĐỒ ÁN PHÂN TÍCH VÀ THIẾT KẾ HỆ THỐNG THÔNG TIN </a:t>
            </a:r>
          </a:p>
          <a:p>
            <a:pPr algn="ctr"/>
            <a:r>
              <a:rPr lang="vi-VN" altLang="en-US" sz="3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HỌC KỲ 1, NĂM HỌC 2023-2024</a:t>
            </a:r>
          </a:p>
        </p:txBody>
      </p:sp>
      <p:sp>
        <p:nvSpPr>
          <p:cNvPr id="9" name="Rectangles 8"/>
          <p:cNvSpPr/>
          <p:nvPr/>
        </p:nvSpPr>
        <p:spPr>
          <a:xfrm>
            <a:off x="4402455" y="445770"/>
            <a:ext cx="3387090" cy="666750"/>
          </a:xfrm>
          <a:prstGeom prst="rect">
            <a:avLst/>
          </a:prstGeom>
          <a:noFill/>
          <a:ln>
            <a:noFill/>
          </a:ln>
        </p:spPr>
        <p:txBody>
          <a:bodyPr wrap="none" rtlCol="0" anchor="t">
            <a:noAutofit/>
          </a:bodyPr>
          <a:lstStyle/>
          <a:p>
            <a:pPr algn="ctr"/>
            <a:r>
              <a:rPr lang="vi-VN" altLang="en-US" b="1">
                <a:solidFill>
                  <a:schemeClr val="tx1">
                    <a:lumMod val="85000"/>
                    <a:lumOff val="15000"/>
                  </a:schemeClr>
                </a:solidFill>
                <a:effectLst>
                  <a:outerShdw blurRad="38100" dist="19050" dir="2700000" algn="tl" rotWithShape="0">
                    <a:schemeClr val="dk1">
                      <a:alpha val="40000"/>
                    </a:schemeClr>
                  </a:outerShdw>
                </a:effectLst>
                <a:cs typeface="+mn-lt"/>
              </a:rPr>
              <a:t>TRƯỜNG ĐẠI HỌC TRÀ VINH</a:t>
            </a:r>
            <a:endParaRPr lang="en-US" altLang="zh-CN" b="1">
              <a:solidFill>
                <a:schemeClr val="tx1">
                  <a:lumMod val="85000"/>
                  <a:lumOff val="15000"/>
                </a:schemeClr>
              </a:solidFill>
              <a:effectLst>
                <a:outerShdw blurRad="38100" dist="19050" dir="2700000" algn="tl" rotWithShape="0">
                  <a:schemeClr val="dk1">
                    <a:alpha val="40000"/>
                  </a:schemeClr>
                </a:outerShdw>
              </a:effectLst>
              <a:cs typeface="+mn-lt"/>
            </a:endParaRPr>
          </a:p>
          <a:p>
            <a:pPr algn="ctr"/>
            <a:r>
              <a:rPr lang="en-US" altLang="zh-CN" sz="1600" i="1">
                <a:solidFill>
                  <a:schemeClr val="tx1">
                    <a:lumMod val="85000"/>
                    <a:lumOff val="15000"/>
                  </a:schemeClr>
                </a:solidFill>
                <a:effectLst>
                  <a:outerShdw blurRad="38100" dist="19050" dir="2700000" algn="tl" rotWithShape="0">
                    <a:schemeClr val="dk1">
                      <a:alpha val="40000"/>
                    </a:schemeClr>
                  </a:outerShdw>
                </a:effectLst>
                <a:cs typeface="+mn-lt"/>
              </a:rPr>
              <a:t>KHOA KỸ THUẬT VÀ CÔNG NGHỆ</a:t>
            </a:r>
          </a:p>
        </p:txBody>
      </p:sp>
      <p:sp>
        <p:nvSpPr>
          <p:cNvPr id="10" name="Text Box 9"/>
          <p:cNvSpPr txBox="1"/>
          <p:nvPr/>
        </p:nvSpPr>
        <p:spPr>
          <a:xfrm>
            <a:off x="3524250" y="3322955"/>
            <a:ext cx="5088255" cy="368300"/>
          </a:xfrm>
          <a:prstGeom prst="rect">
            <a:avLst/>
          </a:prstGeom>
          <a:noFill/>
        </p:spPr>
        <p:txBody>
          <a:bodyPr wrap="square" rtlCol="0">
            <a:spAutoFit/>
          </a:bodyPr>
          <a:lstStyle/>
          <a:p>
            <a:pPr algn="ctr"/>
            <a:r>
              <a:rPr lang="vi-VN" altLang="en-US"/>
              <a:t>CHUYÊN NGÀNH: CÔNG NGHỆ THÔNG TIN</a:t>
            </a:r>
          </a:p>
        </p:txBody>
      </p:sp>
      <p:sp>
        <p:nvSpPr>
          <p:cNvPr id="11" name="Text Box 10"/>
          <p:cNvSpPr txBox="1"/>
          <p:nvPr/>
        </p:nvSpPr>
        <p:spPr>
          <a:xfrm>
            <a:off x="4611370" y="6008370"/>
            <a:ext cx="2969895" cy="337185"/>
          </a:xfrm>
          <a:prstGeom prst="rect">
            <a:avLst/>
          </a:prstGeom>
          <a:noFill/>
        </p:spPr>
        <p:txBody>
          <a:bodyPr wrap="square" rtlCol="0">
            <a:spAutoFit/>
          </a:bodyPr>
          <a:lstStyle/>
          <a:p>
            <a:pPr algn="ctr"/>
            <a:r>
              <a:rPr lang="vi-VN" altLang="en-US" sz="1600" b="1">
                <a:solidFill>
                  <a:schemeClr val="bg1"/>
                </a:solidFill>
              </a:rPr>
              <a:t>Nhóm sinh viên thực hiện:</a:t>
            </a:r>
          </a:p>
        </p:txBody>
      </p:sp>
      <p:sp>
        <p:nvSpPr>
          <p:cNvPr id="12" name="Text Box 11"/>
          <p:cNvSpPr txBox="1"/>
          <p:nvPr/>
        </p:nvSpPr>
        <p:spPr>
          <a:xfrm>
            <a:off x="-27305" y="6454140"/>
            <a:ext cx="12192000" cy="306705"/>
          </a:xfrm>
          <a:prstGeom prst="rect">
            <a:avLst/>
          </a:prstGeom>
          <a:noFill/>
        </p:spPr>
        <p:txBody>
          <a:bodyPr wrap="square" rtlCol="0">
            <a:spAutoFit/>
          </a:bodyPr>
          <a:lstStyle/>
          <a:p>
            <a:pPr algn="ctr"/>
            <a:r>
              <a:rPr lang="vi-VN" altLang="en-US" sz="1400">
                <a:solidFill>
                  <a:schemeClr val="bg1"/>
                </a:solidFill>
              </a:rPr>
              <a:t>Huỳnh Nhựt Huy	Hồ Hoàng Phúc	Nguyễn Tín Thành</a:t>
            </a:r>
          </a:p>
        </p:txBody>
      </p:sp>
      <p:sp>
        <p:nvSpPr>
          <p:cNvPr id="14" name="Text Box 13"/>
          <p:cNvSpPr txBox="1"/>
          <p:nvPr/>
        </p:nvSpPr>
        <p:spPr>
          <a:xfrm>
            <a:off x="-635" y="3868420"/>
            <a:ext cx="12192635" cy="521970"/>
          </a:xfrm>
          <a:prstGeom prst="rect">
            <a:avLst/>
          </a:prstGeom>
          <a:noFill/>
        </p:spPr>
        <p:txBody>
          <a:bodyPr wrap="square" rtlCol="0">
            <a:spAutoFit/>
          </a:bodyPr>
          <a:lstStyle/>
          <a:p>
            <a:pPr algn="ctr"/>
            <a:r>
              <a:rPr lang="vi-VN" altLang="en-US" sz="2800" b="1"/>
              <a:t>HỆ THỐNG QUẢN LÝ CỬA HÀNG BÁN SÁCH</a:t>
            </a:r>
          </a:p>
        </p:txBody>
      </p:sp>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4" name="Table 3"/>
          <p:cNvGraphicFramePr/>
          <p:nvPr/>
        </p:nvGraphicFramePr>
        <p:xfrm>
          <a:off x="615315" y="368300"/>
          <a:ext cx="10600055" cy="6182360"/>
        </p:xfrm>
        <a:graphic>
          <a:graphicData uri="http://schemas.openxmlformats.org/drawingml/2006/table">
            <a:tbl>
              <a:tblPr firstRow="1" bandRow="1">
                <a:tableStyleId>{5C22544A-7EE6-4342-B048-85BDC9FD1C3A}</a:tableStyleId>
              </a:tblPr>
              <a:tblGrid>
                <a:gridCol w="1547495">
                  <a:extLst>
                    <a:ext uri="{9D8B030D-6E8A-4147-A177-3AD203B41FA5}">
                      <a16:colId xmlns:a16="http://schemas.microsoft.com/office/drawing/2014/main" val="20000"/>
                    </a:ext>
                  </a:extLst>
                </a:gridCol>
                <a:gridCol w="1508760">
                  <a:extLst>
                    <a:ext uri="{9D8B030D-6E8A-4147-A177-3AD203B41FA5}">
                      <a16:colId xmlns:a16="http://schemas.microsoft.com/office/drawing/2014/main" val="20001"/>
                    </a:ext>
                  </a:extLst>
                </a:gridCol>
                <a:gridCol w="1508760">
                  <a:extLst>
                    <a:ext uri="{9D8B030D-6E8A-4147-A177-3AD203B41FA5}">
                      <a16:colId xmlns:a16="http://schemas.microsoft.com/office/drawing/2014/main" val="20002"/>
                    </a:ext>
                  </a:extLst>
                </a:gridCol>
                <a:gridCol w="1508760">
                  <a:extLst>
                    <a:ext uri="{9D8B030D-6E8A-4147-A177-3AD203B41FA5}">
                      <a16:colId xmlns:a16="http://schemas.microsoft.com/office/drawing/2014/main" val="20003"/>
                    </a:ext>
                  </a:extLst>
                </a:gridCol>
                <a:gridCol w="1508760">
                  <a:extLst>
                    <a:ext uri="{9D8B030D-6E8A-4147-A177-3AD203B41FA5}">
                      <a16:colId xmlns:a16="http://schemas.microsoft.com/office/drawing/2014/main" val="20004"/>
                    </a:ext>
                  </a:extLst>
                </a:gridCol>
                <a:gridCol w="1508760">
                  <a:extLst>
                    <a:ext uri="{9D8B030D-6E8A-4147-A177-3AD203B41FA5}">
                      <a16:colId xmlns:a16="http://schemas.microsoft.com/office/drawing/2014/main" val="20005"/>
                    </a:ext>
                  </a:extLst>
                </a:gridCol>
                <a:gridCol w="1508760">
                  <a:extLst>
                    <a:ext uri="{9D8B030D-6E8A-4147-A177-3AD203B41FA5}">
                      <a16:colId xmlns:a16="http://schemas.microsoft.com/office/drawing/2014/main" val="20006"/>
                    </a:ext>
                  </a:extLst>
                </a:gridCol>
              </a:tblGrid>
              <a:tr h="772795">
                <a:tc>
                  <a:txBody>
                    <a:bodyPr/>
                    <a:lstStyle/>
                    <a:p>
                      <a:pPr algn="ctr">
                        <a:buNone/>
                      </a:pPr>
                      <a:r>
                        <a:rPr lang="en-US"/>
                        <a:t>Tên tắt thuộc tính</a:t>
                      </a:r>
                    </a:p>
                  </a:txBody>
                  <a:tcPr/>
                </a:tc>
                <a:tc>
                  <a:txBody>
                    <a:bodyPr/>
                    <a:lstStyle/>
                    <a:p>
                      <a:pPr algn="ctr">
                        <a:buNone/>
                      </a:pPr>
                      <a:r>
                        <a:rPr lang="en-US"/>
                        <a:t>Diễn giải</a:t>
                      </a:r>
                    </a:p>
                  </a:txBody>
                  <a:tcPr/>
                </a:tc>
                <a:tc>
                  <a:txBody>
                    <a:bodyPr/>
                    <a:lstStyle/>
                    <a:p>
                      <a:pPr algn="ctr">
                        <a:buNone/>
                      </a:pPr>
                      <a:r>
                        <a:rPr lang="en-US"/>
                        <a:t>Loại giá trị</a:t>
                      </a:r>
                    </a:p>
                  </a:txBody>
                  <a:tcPr/>
                </a:tc>
                <a:tc>
                  <a:txBody>
                    <a:bodyPr/>
                    <a:lstStyle/>
                    <a:p>
                      <a:pPr algn="ctr">
                        <a:buNone/>
                      </a:pPr>
                      <a:r>
                        <a:rPr lang="en-US"/>
                        <a:t>Kiểu dữ liệu</a:t>
                      </a:r>
                    </a:p>
                  </a:txBody>
                  <a:tcPr/>
                </a:tc>
                <a:tc>
                  <a:txBody>
                    <a:bodyPr/>
                    <a:lstStyle/>
                    <a:p>
                      <a:pPr algn="ctr">
                        <a:buNone/>
                      </a:pPr>
                      <a:r>
                        <a:rPr lang="en-US"/>
                        <a:t>Miền giá trị</a:t>
                      </a:r>
                    </a:p>
                  </a:txBody>
                  <a:tcPr/>
                </a:tc>
                <a:tc>
                  <a:txBody>
                    <a:bodyPr/>
                    <a:lstStyle/>
                    <a:p>
                      <a:pPr algn="ctr">
                        <a:buNone/>
                      </a:pPr>
                      <a:r>
                        <a:rPr lang="en-US"/>
                        <a:t>Chiều dài</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772795">
                <a:tc>
                  <a:txBody>
                    <a:bodyPr/>
                    <a:lstStyle/>
                    <a:p>
                      <a:pPr algn="ctr">
                        <a:buNone/>
                      </a:pPr>
                      <a:r>
                        <a:rPr lang="en-US"/>
                        <a:t>Masach</a:t>
                      </a:r>
                    </a:p>
                  </a:txBody>
                  <a:tcPr/>
                </a:tc>
                <a:tc>
                  <a:txBody>
                    <a:bodyPr/>
                    <a:lstStyle/>
                    <a:p>
                      <a:pPr algn="ctr">
                        <a:buNone/>
                      </a:pPr>
                      <a:r>
                        <a:rPr lang="en-US"/>
                        <a:t>Mã sách</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Khóa chính</a:t>
                      </a:r>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1"/>
                  </a:ext>
                </a:extLst>
              </a:tr>
              <a:tr h="772795">
                <a:tc>
                  <a:txBody>
                    <a:bodyPr/>
                    <a:lstStyle/>
                    <a:p>
                      <a:pPr algn="ctr">
                        <a:buNone/>
                      </a:pPr>
                      <a:r>
                        <a:rPr lang="en-US"/>
                        <a:t>Tensach</a:t>
                      </a:r>
                    </a:p>
                  </a:txBody>
                  <a:tcPr/>
                </a:tc>
                <a:tc>
                  <a:txBody>
                    <a:bodyPr/>
                    <a:lstStyle/>
                    <a:p>
                      <a:pPr algn="ctr">
                        <a:buNone/>
                      </a:pPr>
                      <a:r>
                        <a:rPr lang="en-US"/>
                        <a:t>Tên sách</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2"/>
                  </a:ext>
                </a:extLst>
              </a:tr>
              <a:tr h="772795">
                <a:tc>
                  <a:txBody>
                    <a:bodyPr/>
                    <a:lstStyle/>
                    <a:p>
                      <a:pPr algn="ctr">
                        <a:buNone/>
                      </a:pPr>
                      <a:r>
                        <a:rPr lang="en-US"/>
                        <a:t>Giamua</a:t>
                      </a:r>
                    </a:p>
                  </a:txBody>
                  <a:tcPr/>
                </a:tc>
                <a:tc>
                  <a:txBody>
                    <a:bodyPr/>
                    <a:lstStyle/>
                    <a:p>
                      <a:pPr algn="ctr">
                        <a:buNone/>
                      </a:pPr>
                      <a:r>
                        <a:rPr lang="en-US"/>
                        <a:t>Giá mua</a:t>
                      </a:r>
                    </a:p>
                  </a:txBody>
                  <a:tcPr/>
                </a:tc>
                <a:tc>
                  <a:txBody>
                    <a:bodyPr/>
                    <a:lstStyle/>
                    <a:p>
                      <a:pPr algn="ctr">
                        <a:buNone/>
                      </a:pPr>
                      <a:r>
                        <a:rPr lang="en-US"/>
                        <a:t>BB</a:t>
                      </a:r>
                    </a:p>
                  </a:txBody>
                  <a:tcPr/>
                </a:tc>
                <a:tc>
                  <a:txBody>
                    <a:bodyPr/>
                    <a:lstStyle/>
                    <a:p>
                      <a:pPr algn="ctr">
                        <a:buNone/>
                      </a:pPr>
                      <a:r>
                        <a:rPr lang="en-US"/>
                        <a:t>Số thực</a:t>
                      </a:r>
                    </a:p>
                  </a:txBody>
                  <a:tcPr/>
                </a:tc>
                <a:tc>
                  <a:txBody>
                    <a:bodyPr/>
                    <a:lstStyle/>
                    <a:p>
                      <a:pPr algn="ctr">
                        <a:buNone/>
                      </a:pPr>
                      <a:r>
                        <a:rPr lang="en-US"/>
                        <a:t>RB2</a:t>
                      </a:r>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3"/>
                  </a:ext>
                </a:extLst>
              </a:tr>
              <a:tr h="772795">
                <a:tc>
                  <a:txBody>
                    <a:bodyPr/>
                    <a:lstStyle/>
                    <a:p>
                      <a:pPr algn="ctr">
                        <a:buNone/>
                      </a:pPr>
                      <a:r>
                        <a:rPr lang="en-US"/>
                        <a:t>Giabia</a:t>
                      </a:r>
                    </a:p>
                  </a:txBody>
                  <a:tcPr/>
                </a:tc>
                <a:tc>
                  <a:txBody>
                    <a:bodyPr/>
                    <a:lstStyle/>
                    <a:p>
                      <a:pPr algn="ctr">
                        <a:buNone/>
                      </a:pPr>
                      <a:r>
                        <a:rPr lang="en-US"/>
                        <a:t>Giá bìa</a:t>
                      </a:r>
                    </a:p>
                  </a:txBody>
                  <a:tcPr/>
                </a:tc>
                <a:tc>
                  <a:txBody>
                    <a:bodyPr/>
                    <a:lstStyle/>
                    <a:p>
                      <a:pPr algn="ctr">
                        <a:buNone/>
                      </a:pPr>
                      <a:r>
                        <a:rPr lang="en-US"/>
                        <a:t>BB</a:t>
                      </a:r>
                    </a:p>
                  </a:txBody>
                  <a:tcPr/>
                </a:tc>
                <a:tc>
                  <a:txBody>
                    <a:bodyPr/>
                    <a:lstStyle/>
                    <a:p>
                      <a:pPr algn="ctr">
                        <a:buNone/>
                      </a:pPr>
                      <a:r>
                        <a:rPr lang="en-US"/>
                        <a:t>Số thực</a:t>
                      </a:r>
                    </a:p>
                  </a:txBody>
                  <a:tcPr/>
                </a:tc>
                <a:tc>
                  <a:txBody>
                    <a:bodyPr/>
                    <a:lstStyle/>
                    <a:p>
                      <a:pPr algn="ctr">
                        <a:buNone/>
                      </a:pPr>
                      <a:r>
                        <a:rPr lang="en-US"/>
                        <a:t>RB3</a:t>
                      </a:r>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4"/>
                  </a:ext>
                </a:extLst>
              </a:tr>
              <a:tr h="772795">
                <a:tc>
                  <a:txBody>
                    <a:bodyPr/>
                    <a:lstStyle/>
                    <a:p>
                      <a:pPr algn="ctr">
                        <a:buNone/>
                      </a:pPr>
                      <a:r>
                        <a:rPr lang="en-US"/>
                        <a:t>Lantaiban</a:t>
                      </a:r>
                    </a:p>
                  </a:txBody>
                  <a:tcPr/>
                </a:tc>
                <a:tc>
                  <a:txBody>
                    <a:bodyPr/>
                    <a:lstStyle/>
                    <a:p>
                      <a:pPr algn="ctr">
                        <a:buNone/>
                      </a:pPr>
                      <a:r>
                        <a:rPr lang="en-US"/>
                        <a:t>Lần tái bản</a:t>
                      </a:r>
                    </a:p>
                  </a:txBody>
                  <a:tcPr/>
                </a:tc>
                <a:tc>
                  <a:txBody>
                    <a:bodyPr/>
                    <a:lstStyle/>
                    <a:p>
                      <a:pPr algn="ctr">
                        <a:buNone/>
                      </a:pPr>
                      <a:r>
                        <a:rPr lang="en-US"/>
                        <a:t>BB</a:t>
                      </a:r>
                    </a:p>
                  </a:txBody>
                  <a:tcPr/>
                </a:tc>
                <a:tc>
                  <a:txBody>
                    <a:bodyPr/>
                    <a:lstStyle/>
                    <a:p>
                      <a:pPr algn="ctr">
                        <a:buNone/>
                      </a:pPr>
                      <a:r>
                        <a:rPr lang="en-US"/>
                        <a:t>Số nguyên</a:t>
                      </a:r>
                    </a:p>
                  </a:txBody>
                  <a:tcPr/>
                </a:tc>
                <a:tc>
                  <a:txBody>
                    <a:bodyPr/>
                    <a:lstStyle/>
                    <a:p>
                      <a:pPr algn="ctr">
                        <a:buNone/>
                      </a:pPr>
                      <a:endParaRPr lang="en-US"/>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5"/>
                  </a:ext>
                </a:extLst>
              </a:tr>
              <a:tr h="772795">
                <a:tc>
                  <a:txBody>
                    <a:bodyPr/>
                    <a:lstStyle/>
                    <a:p>
                      <a:pPr algn="ctr">
                        <a:buNone/>
                      </a:pPr>
                      <a:r>
                        <a:rPr lang="en-US"/>
                        <a:t>Namxuatban</a:t>
                      </a:r>
                    </a:p>
                  </a:txBody>
                  <a:tcPr/>
                </a:tc>
                <a:tc>
                  <a:txBody>
                    <a:bodyPr/>
                    <a:lstStyle/>
                    <a:p>
                      <a:pPr algn="ctr">
                        <a:buNone/>
                      </a:pPr>
                      <a:r>
                        <a:rPr lang="en-US"/>
                        <a:t>Năm xuất bản</a:t>
                      </a:r>
                    </a:p>
                  </a:txBody>
                  <a:tcPr/>
                </a:tc>
                <a:tc>
                  <a:txBody>
                    <a:bodyPr/>
                    <a:lstStyle/>
                    <a:p>
                      <a:pPr algn="ctr">
                        <a:buNone/>
                      </a:pPr>
                      <a:r>
                        <a:rPr lang="en-US"/>
                        <a:t>BB</a:t>
                      </a:r>
                    </a:p>
                  </a:txBody>
                  <a:tcPr/>
                </a:tc>
                <a:tc>
                  <a:txBody>
                    <a:bodyPr/>
                    <a:lstStyle/>
                    <a:p>
                      <a:pPr algn="ctr">
                        <a:buNone/>
                      </a:pPr>
                      <a:r>
                        <a:rPr lang="en-US"/>
                        <a:t>Thời gian</a:t>
                      </a:r>
                    </a:p>
                  </a:txBody>
                  <a:tcPr/>
                </a:tc>
                <a:tc>
                  <a:txBody>
                    <a:bodyPr/>
                    <a:lstStyle/>
                    <a:p>
                      <a:pPr algn="ctr">
                        <a:buNone/>
                      </a:pPr>
                      <a:endParaRPr lang="en-US"/>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6"/>
                  </a:ext>
                </a:extLst>
              </a:tr>
              <a:tr h="772795">
                <a:tc>
                  <a:txBody>
                    <a:bodyPr/>
                    <a:lstStyle/>
                    <a:p>
                      <a:pPr algn="ctr">
                        <a:buNone/>
                      </a:pPr>
                      <a:r>
                        <a:rPr lang="en-US"/>
                        <a:t>soluong</a:t>
                      </a:r>
                    </a:p>
                  </a:txBody>
                  <a:tcPr/>
                </a:tc>
                <a:tc>
                  <a:txBody>
                    <a:bodyPr/>
                    <a:lstStyle/>
                    <a:p>
                      <a:pPr algn="ctr">
                        <a:buNone/>
                      </a:pPr>
                      <a:r>
                        <a:rPr lang="en-US"/>
                        <a:t>Số lượng</a:t>
                      </a:r>
                    </a:p>
                  </a:txBody>
                  <a:tcPr/>
                </a:tc>
                <a:tc>
                  <a:txBody>
                    <a:bodyPr/>
                    <a:lstStyle/>
                    <a:p>
                      <a:pPr algn="ctr">
                        <a:buNone/>
                      </a:pPr>
                      <a:r>
                        <a:rPr lang="en-US" sz="1800">
                          <a:sym typeface="+mn-ea"/>
                        </a:rPr>
                        <a:t>BB</a:t>
                      </a:r>
                      <a:endParaRPr lang="en-US" sz="1800"/>
                    </a:p>
                    <a:p>
                      <a:pPr algn="ctr">
                        <a:buNone/>
                      </a:pPr>
                      <a:endParaRPr lang="en-US"/>
                    </a:p>
                  </a:txBody>
                  <a:tcPr/>
                </a:tc>
                <a:tc>
                  <a:txBody>
                    <a:bodyPr/>
                    <a:lstStyle/>
                    <a:p>
                      <a:pPr algn="ctr">
                        <a:buNone/>
                      </a:pPr>
                      <a:r>
                        <a:rPr lang="en-US"/>
                        <a:t>Số nguyên</a:t>
                      </a:r>
                    </a:p>
                  </a:txBody>
                  <a:tcPr/>
                </a:tc>
                <a:tc>
                  <a:txBody>
                    <a:bodyPr/>
                    <a:lstStyle/>
                    <a:p>
                      <a:pPr algn="ctr">
                        <a:buNone/>
                      </a:pPr>
                      <a:r>
                        <a:rPr lang="en-US"/>
                        <a:t>RB7</a:t>
                      </a:r>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7"/>
                  </a:ext>
                </a:extLst>
              </a:tr>
            </a:tbl>
          </a:graphicData>
        </a:graphic>
      </p:graphicFrame>
      <p:sp>
        <p:nvSpPr>
          <p:cNvPr id="5" name="Text Box 4"/>
          <p:cNvSpPr txBox="1"/>
          <p:nvPr/>
        </p:nvSpPr>
        <p:spPr>
          <a:xfrm>
            <a:off x="501650" y="0"/>
            <a:ext cx="4064000" cy="368300"/>
          </a:xfrm>
          <a:prstGeom prst="rect">
            <a:avLst/>
          </a:prstGeom>
          <a:noFill/>
        </p:spPr>
        <p:txBody>
          <a:bodyPr wrap="square" rtlCol="0">
            <a:spAutoFit/>
          </a:bodyPr>
          <a:lstStyle/>
          <a:p>
            <a:r>
              <a:rPr lang="vi-VN" altLang="en-US">
                <a:solidFill>
                  <a:schemeClr val="bg1"/>
                </a:solidFill>
                <a:latin typeface="Times New Roman" panose="02020603050405020304" charset="0"/>
                <a:cs typeface="Times New Roman" panose="02020603050405020304" charset="0"/>
              </a:rPr>
              <a:t>Mô tả thực thể </a:t>
            </a:r>
            <a:r>
              <a:rPr lang="en-US" altLang="vi-VN">
                <a:solidFill>
                  <a:schemeClr val="bg1"/>
                </a:solidFill>
                <a:latin typeface="Times New Roman" panose="02020603050405020304" charset="0"/>
                <a:cs typeface="Times New Roman" panose="02020603050405020304" charset="0"/>
              </a:rPr>
              <a:t>SACH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4" name="Table 3"/>
          <p:cNvGraphicFramePr/>
          <p:nvPr>
            <p:extLst>
              <p:ext uri="{D42A27DB-BD31-4B8C-83A1-F6EECF244321}">
                <p14:modId xmlns:p14="http://schemas.microsoft.com/office/powerpoint/2010/main" val="909574179"/>
              </p:ext>
            </p:extLst>
          </p:nvPr>
        </p:nvGraphicFramePr>
        <p:xfrm>
          <a:off x="615315" y="1110615"/>
          <a:ext cx="10600055" cy="4636770"/>
        </p:xfrm>
        <a:graphic>
          <a:graphicData uri="http://schemas.openxmlformats.org/drawingml/2006/table">
            <a:tbl>
              <a:tblPr firstRow="1" bandRow="1">
                <a:tableStyleId>{5C22544A-7EE6-4342-B048-85BDC9FD1C3A}</a:tableStyleId>
              </a:tblPr>
              <a:tblGrid>
                <a:gridCol w="1547495">
                  <a:extLst>
                    <a:ext uri="{9D8B030D-6E8A-4147-A177-3AD203B41FA5}">
                      <a16:colId xmlns:a16="http://schemas.microsoft.com/office/drawing/2014/main" val="20000"/>
                    </a:ext>
                  </a:extLst>
                </a:gridCol>
                <a:gridCol w="1508760">
                  <a:extLst>
                    <a:ext uri="{9D8B030D-6E8A-4147-A177-3AD203B41FA5}">
                      <a16:colId xmlns:a16="http://schemas.microsoft.com/office/drawing/2014/main" val="20001"/>
                    </a:ext>
                  </a:extLst>
                </a:gridCol>
                <a:gridCol w="1508760">
                  <a:extLst>
                    <a:ext uri="{9D8B030D-6E8A-4147-A177-3AD203B41FA5}">
                      <a16:colId xmlns:a16="http://schemas.microsoft.com/office/drawing/2014/main" val="20002"/>
                    </a:ext>
                  </a:extLst>
                </a:gridCol>
                <a:gridCol w="1508760">
                  <a:extLst>
                    <a:ext uri="{9D8B030D-6E8A-4147-A177-3AD203B41FA5}">
                      <a16:colId xmlns:a16="http://schemas.microsoft.com/office/drawing/2014/main" val="20003"/>
                    </a:ext>
                  </a:extLst>
                </a:gridCol>
                <a:gridCol w="1508760">
                  <a:extLst>
                    <a:ext uri="{9D8B030D-6E8A-4147-A177-3AD203B41FA5}">
                      <a16:colId xmlns:a16="http://schemas.microsoft.com/office/drawing/2014/main" val="20004"/>
                    </a:ext>
                  </a:extLst>
                </a:gridCol>
                <a:gridCol w="1508760">
                  <a:extLst>
                    <a:ext uri="{9D8B030D-6E8A-4147-A177-3AD203B41FA5}">
                      <a16:colId xmlns:a16="http://schemas.microsoft.com/office/drawing/2014/main" val="20005"/>
                    </a:ext>
                  </a:extLst>
                </a:gridCol>
                <a:gridCol w="1508760">
                  <a:extLst>
                    <a:ext uri="{9D8B030D-6E8A-4147-A177-3AD203B41FA5}">
                      <a16:colId xmlns:a16="http://schemas.microsoft.com/office/drawing/2014/main" val="20006"/>
                    </a:ext>
                  </a:extLst>
                </a:gridCol>
              </a:tblGrid>
              <a:tr h="772795">
                <a:tc>
                  <a:txBody>
                    <a:bodyPr/>
                    <a:lstStyle/>
                    <a:p>
                      <a:pPr algn="ctr">
                        <a:buNone/>
                      </a:pPr>
                      <a:r>
                        <a:rPr lang="en-US"/>
                        <a:t>Tên tắt thuộc tính</a:t>
                      </a:r>
                    </a:p>
                  </a:txBody>
                  <a:tcPr/>
                </a:tc>
                <a:tc>
                  <a:txBody>
                    <a:bodyPr/>
                    <a:lstStyle/>
                    <a:p>
                      <a:pPr algn="ctr">
                        <a:buNone/>
                      </a:pPr>
                      <a:r>
                        <a:rPr lang="en-US"/>
                        <a:t>Diễn giải</a:t>
                      </a:r>
                    </a:p>
                  </a:txBody>
                  <a:tcPr/>
                </a:tc>
                <a:tc>
                  <a:txBody>
                    <a:bodyPr/>
                    <a:lstStyle/>
                    <a:p>
                      <a:pPr algn="ctr">
                        <a:buNone/>
                      </a:pPr>
                      <a:r>
                        <a:rPr lang="en-US"/>
                        <a:t>Loại giá trị</a:t>
                      </a:r>
                    </a:p>
                  </a:txBody>
                  <a:tcPr/>
                </a:tc>
                <a:tc>
                  <a:txBody>
                    <a:bodyPr/>
                    <a:lstStyle/>
                    <a:p>
                      <a:pPr algn="ctr">
                        <a:buNone/>
                      </a:pPr>
                      <a:r>
                        <a:rPr lang="en-US"/>
                        <a:t>Kiểu dữ liệu</a:t>
                      </a:r>
                    </a:p>
                  </a:txBody>
                  <a:tcPr/>
                </a:tc>
                <a:tc>
                  <a:txBody>
                    <a:bodyPr/>
                    <a:lstStyle/>
                    <a:p>
                      <a:pPr algn="ctr">
                        <a:buNone/>
                      </a:pPr>
                      <a:r>
                        <a:rPr lang="en-US"/>
                        <a:t>Miền giá trị</a:t>
                      </a:r>
                    </a:p>
                  </a:txBody>
                  <a:tcPr/>
                </a:tc>
                <a:tc>
                  <a:txBody>
                    <a:bodyPr/>
                    <a:lstStyle/>
                    <a:p>
                      <a:pPr algn="ctr">
                        <a:buNone/>
                      </a:pPr>
                      <a:r>
                        <a:rPr lang="en-US"/>
                        <a:t>Chiều dài</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772795">
                <a:tc>
                  <a:txBody>
                    <a:bodyPr/>
                    <a:lstStyle/>
                    <a:p>
                      <a:pPr algn="ctr">
                        <a:buNone/>
                      </a:pPr>
                      <a:r>
                        <a:rPr lang="en-US"/>
                        <a:t>Manv</a:t>
                      </a:r>
                    </a:p>
                  </a:txBody>
                  <a:tcPr/>
                </a:tc>
                <a:tc>
                  <a:txBody>
                    <a:bodyPr/>
                    <a:lstStyle/>
                    <a:p>
                      <a:pPr algn="ctr">
                        <a:buNone/>
                      </a:pPr>
                      <a:r>
                        <a:rPr lang="en-US"/>
                        <a:t>Mã nhân viên</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Khóa chính</a:t>
                      </a:r>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1"/>
                  </a:ext>
                </a:extLst>
              </a:tr>
              <a:tr h="772795">
                <a:tc>
                  <a:txBody>
                    <a:bodyPr/>
                    <a:lstStyle/>
                    <a:p>
                      <a:pPr algn="ctr">
                        <a:buNone/>
                      </a:pPr>
                      <a:r>
                        <a:rPr lang="en-US"/>
                        <a:t>Tennv</a:t>
                      </a:r>
                    </a:p>
                  </a:txBody>
                  <a:tcPr/>
                </a:tc>
                <a:tc>
                  <a:txBody>
                    <a:bodyPr/>
                    <a:lstStyle/>
                    <a:p>
                      <a:pPr algn="ctr">
                        <a:buNone/>
                      </a:pPr>
                      <a:r>
                        <a:rPr lang="en-US"/>
                        <a:t>Tên nhân viên</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2"/>
                  </a:ext>
                </a:extLst>
              </a:tr>
              <a:tr h="772795">
                <a:tc>
                  <a:txBody>
                    <a:bodyPr/>
                    <a:lstStyle/>
                    <a:p>
                      <a:pPr algn="ctr">
                        <a:buNone/>
                      </a:pPr>
                      <a:r>
                        <a:rPr lang="en-US"/>
                        <a:t>sdtnv</a:t>
                      </a:r>
                    </a:p>
                  </a:txBody>
                  <a:tcPr/>
                </a:tc>
                <a:tc>
                  <a:txBody>
                    <a:bodyPr/>
                    <a:lstStyle/>
                    <a:p>
                      <a:pPr algn="ctr">
                        <a:buNone/>
                      </a:pPr>
                      <a:r>
                        <a:rPr lang="en-US"/>
                        <a:t>Số điện thoại nhân viên</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dirty="0"/>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3"/>
                  </a:ext>
                </a:extLst>
              </a:tr>
              <a:tr h="772795">
                <a:tc>
                  <a:txBody>
                    <a:bodyPr/>
                    <a:lstStyle/>
                    <a:p>
                      <a:pPr algn="ctr">
                        <a:buNone/>
                      </a:pPr>
                      <a:r>
                        <a:rPr lang="en-US"/>
                        <a:t>diachinv</a:t>
                      </a:r>
                    </a:p>
                  </a:txBody>
                  <a:tcPr/>
                </a:tc>
                <a:tc>
                  <a:txBody>
                    <a:bodyPr/>
                    <a:lstStyle/>
                    <a:p>
                      <a:pPr algn="ctr">
                        <a:buNone/>
                      </a:pPr>
                      <a:r>
                        <a:rPr lang="en-US"/>
                        <a:t>Địa chỉ nhân viên</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4"/>
                  </a:ext>
                </a:extLst>
              </a:tr>
              <a:tr h="772795">
                <a:tc>
                  <a:txBody>
                    <a:bodyPr/>
                    <a:lstStyle/>
                    <a:p>
                      <a:pPr algn="ctr">
                        <a:buNone/>
                      </a:pPr>
                      <a:r>
                        <a:rPr lang="en-US"/>
                        <a:t>gioitinhnv</a:t>
                      </a:r>
                    </a:p>
                  </a:txBody>
                  <a:tcPr/>
                </a:tc>
                <a:tc>
                  <a:txBody>
                    <a:bodyPr/>
                    <a:lstStyle/>
                    <a:p>
                      <a:pPr algn="ctr">
                        <a:buNone/>
                      </a:pPr>
                      <a:r>
                        <a:rPr lang="en-US"/>
                        <a:t>Giới tính nhân viên</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RB4</a:t>
                      </a:r>
                    </a:p>
                  </a:txBody>
                  <a:tcPr/>
                </a:tc>
                <a:tc>
                  <a:txBody>
                    <a:bodyPr/>
                    <a:lstStyle/>
                    <a:p>
                      <a:pPr algn="ctr">
                        <a:buNone/>
                      </a:pPr>
                      <a:r>
                        <a:rPr lang="en-US"/>
                        <a:t>5</a:t>
                      </a:r>
                    </a:p>
                  </a:txBody>
                  <a:tcPr/>
                </a:tc>
                <a:tc>
                  <a:txBody>
                    <a:bodyPr/>
                    <a:lstStyle/>
                    <a:p>
                      <a:pPr algn="ctr">
                        <a:buNone/>
                      </a:pPr>
                      <a:endParaRPr lang="en-US" dirty="0"/>
                    </a:p>
                  </a:txBody>
                  <a:tcPr/>
                </a:tc>
                <a:extLst>
                  <a:ext uri="{0D108BD9-81ED-4DB2-BD59-A6C34878D82A}">
                    <a16:rowId xmlns:a16="http://schemas.microsoft.com/office/drawing/2014/main" val="10005"/>
                  </a:ext>
                </a:extLst>
              </a:tr>
            </a:tbl>
          </a:graphicData>
        </a:graphic>
      </p:graphicFrame>
      <p:sp>
        <p:nvSpPr>
          <p:cNvPr id="5" name="Text Box 4"/>
          <p:cNvSpPr txBox="1"/>
          <p:nvPr/>
        </p:nvSpPr>
        <p:spPr>
          <a:xfrm>
            <a:off x="501650" y="465455"/>
            <a:ext cx="4064000" cy="368300"/>
          </a:xfrm>
          <a:prstGeom prst="rect">
            <a:avLst/>
          </a:prstGeom>
          <a:noFill/>
        </p:spPr>
        <p:txBody>
          <a:bodyPr wrap="square" rtlCol="0">
            <a:spAutoFit/>
          </a:bodyPr>
          <a:lstStyle/>
          <a:p>
            <a:r>
              <a:rPr lang="vi-VN" altLang="en-US">
                <a:solidFill>
                  <a:schemeClr val="bg1"/>
                </a:solidFill>
                <a:latin typeface="Times New Roman" panose="02020603050405020304" charset="0"/>
                <a:cs typeface="Times New Roman" panose="02020603050405020304" charset="0"/>
              </a:rPr>
              <a:t>Mô tả thực thể </a:t>
            </a:r>
            <a:r>
              <a:rPr lang="en-US" altLang="vi-VN">
                <a:solidFill>
                  <a:schemeClr val="bg1"/>
                </a:solidFill>
                <a:latin typeface="Times New Roman" panose="02020603050405020304" charset="0"/>
                <a:cs typeface="Times New Roman" panose="02020603050405020304" charset="0"/>
              </a:rPr>
              <a:t>NHANVIEN</a:t>
            </a:r>
            <a:r>
              <a:rPr lang="vi-VN" altLang="en-US">
                <a:solidFill>
                  <a:schemeClr val="bg1"/>
                </a:solidFill>
                <a:latin typeface="Times New Roman" panose="02020603050405020304" charset="0"/>
                <a:cs typeface="Times New Roman" panose="02020603050405020304"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4" name="Table 3"/>
          <p:cNvGraphicFramePr/>
          <p:nvPr>
            <p:extLst>
              <p:ext uri="{D42A27DB-BD31-4B8C-83A1-F6EECF244321}">
                <p14:modId xmlns:p14="http://schemas.microsoft.com/office/powerpoint/2010/main" val="948792701"/>
              </p:ext>
            </p:extLst>
          </p:nvPr>
        </p:nvGraphicFramePr>
        <p:xfrm>
          <a:off x="615315" y="1110615"/>
          <a:ext cx="10600055" cy="4636770"/>
        </p:xfrm>
        <a:graphic>
          <a:graphicData uri="http://schemas.openxmlformats.org/drawingml/2006/table">
            <a:tbl>
              <a:tblPr firstRow="1" bandRow="1">
                <a:tableStyleId>{5C22544A-7EE6-4342-B048-85BDC9FD1C3A}</a:tableStyleId>
              </a:tblPr>
              <a:tblGrid>
                <a:gridCol w="1547495">
                  <a:extLst>
                    <a:ext uri="{9D8B030D-6E8A-4147-A177-3AD203B41FA5}">
                      <a16:colId xmlns:a16="http://schemas.microsoft.com/office/drawing/2014/main" val="20000"/>
                    </a:ext>
                  </a:extLst>
                </a:gridCol>
                <a:gridCol w="1508760">
                  <a:extLst>
                    <a:ext uri="{9D8B030D-6E8A-4147-A177-3AD203B41FA5}">
                      <a16:colId xmlns:a16="http://schemas.microsoft.com/office/drawing/2014/main" val="20001"/>
                    </a:ext>
                  </a:extLst>
                </a:gridCol>
                <a:gridCol w="1508760">
                  <a:extLst>
                    <a:ext uri="{9D8B030D-6E8A-4147-A177-3AD203B41FA5}">
                      <a16:colId xmlns:a16="http://schemas.microsoft.com/office/drawing/2014/main" val="20002"/>
                    </a:ext>
                  </a:extLst>
                </a:gridCol>
                <a:gridCol w="1508760">
                  <a:extLst>
                    <a:ext uri="{9D8B030D-6E8A-4147-A177-3AD203B41FA5}">
                      <a16:colId xmlns:a16="http://schemas.microsoft.com/office/drawing/2014/main" val="20003"/>
                    </a:ext>
                  </a:extLst>
                </a:gridCol>
                <a:gridCol w="1508760">
                  <a:extLst>
                    <a:ext uri="{9D8B030D-6E8A-4147-A177-3AD203B41FA5}">
                      <a16:colId xmlns:a16="http://schemas.microsoft.com/office/drawing/2014/main" val="20004"/>
                    </a:ext>
                  </a:extLst>
                </a:gridCol>
                <a:gridCol w="1508760">
                  <a:extLst>
                    <a:ext uri="{9D8B030D-6E8A-4147-A177-3AD203B41FA5}">
                      <a16:colId xmlns:a16="http://schemas.microsoft.com/office/drawing/2014/main" val="20005"/>
                    </a:ext>
                  </a:extLst>
                </a:gridCol>
                <a:gridCol w="1508760">
                  <a:extLst>
                    <a:ext uri="{9D8B030D-6E8A-4147-A177-3AD203B41FA5}">
                      <a16:colId xmlns:a16="http://schemas.microsoft.com/office/drawing/2014/main" val="20006"/>
                    </a:ext>
                  </a:extLst>
                </a:gridCol>
              </a:tblGrid>
              <a:tr h="772795">
                <a:tc>
                  <a:txBody>
                    <a:bodyPr/>
                    <a:lstStyle/>
                    <a:p>
                      <a:pPr algn="ctr">
                        <a:buNone/>
                      </a:pPr>
                      <a:r>
                        <a:rPr lang="en-US"/>
                        <a:t>Tên tắt thuộc tính</a:t>
                      </a:r>
                    </a:p>
                  </a:txBody>
                  <a:tcPr/>
                </a:tc>
                <a:tc>
                  <a:txBody>
                    <a:bodyPr/>
                    <a:lstStyle/>
                    <a:p>
                      <a:pPr algn="ctr">
                        <a:buNone/>
                      </a:pPr>
                      <a:r>
                        <a:rPr lang="en-US"/>
                        <a:t>Diễn giải</a:t>
                      </a:r>
                    </a:p>
                  </a:txBody>
                  <a:tcPr/>
                </a:tc>
                <a:tc>
                  <a:txBody>
                    <a:bodyPr/>
                    <a:lstStyle/>
                    <a:p>
                      <a:pPr algn="ctr">
                        <a:buNone/>
                      </a:pPr>
                      <a:r>
                        <a:rPr lang="en-US"/>
                        <a:t>Loại giá trị</a:t>
                      </a:r>
                    </a:p>
                  </a:txBody>
                  <a:tcPr/>
                </a:tc>
                <a:tc>
                  <a:txBody>
                    <a:bodyPr/>
                    <a:lstStyle/>
                    <a:p>
                      <a:pPr algn="ctr">
                        <a:buNone/>
                      </a:pPr>
                      <a:r>
                        <a:rPr lang="en-US"/>
                        <a:t>Kiểu dữ liệu</a:t>
                      </a:r>
                    </a:p>
                  </a:txBody>
                  <a:tcPr/>
                </a:tc>
                <a:tc>
                  <a:txBody>
                    <a:bodyPr/>
                    <a:lstStyle/>
                    <a:p>
                      <a:pPr algn="ctr">
                        <a:buNone/>
                      </a:pPr>
                      <a:r>
                        <a:rPr lang="en-US"/>
                        <a:t>Miền giá trị</a:t>
                      </a:r>
                    </a:p>
                  </a:txBody>
                  <a:tcPr/>
                </a:tc>
                <a:tc>
                  <a:txBody>
                    <a:bodyPr/>
                    <a:lstStyle/>
                    <a:p>
                      <a:pPr algn="ctr">
                        <a:buNone/>
                      </a:pPr>
                      <a:r>
                        <a:rPr lang="en-US"/>
                        <a:t>Chiều dài</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772795">
                <a:tc>
                  <a:txBody>
                    <a:bodyPr/>
                    <a:lstStyle/>
                    <a:p>
                      <a:pPr algn="ctr">
                        <a:buNone/>
                      </a:pPr>
                      <a:r>
                        <a:rPr lang="en-US"/>
                        <a:t>Makh</a:t>
                      </a:r>
                    </a:p>
                  </a:txBody>
                  <a:tcPr/>
                </a:tc>
                <a:tc>
                  <a:txBody>
                    <a:bodyPr/>
                    <a:lstStyle/>
                    <a:p>
                      <a:pPr algn="ctr">
                        <a:buNone/>
                      </a:pPr>
                      <a:r>
                        <a:rPr lang="en-US"/>
                        <a:t>Mã khách hàng</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Khóa chính</a:t>
                      </a:r>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1"/>
                  </a:ext>
                </a:extLst>
              </a:tr>
              <a:tr h="772795">
                <a:tc>
                  <a:txBody>
                    <a:bodyPr/>
                    <a:lstStyle/>
                    <a:p>
                      <a:pPr algn="ctr">
                        <a:buNone/>
                      </a:pPr>
                      <a:r>
                        <a:rPr lang="en-US"/>
                        <a:t>Tenkh</a:t>
                      </a:r>
                    </a:p>
                  </a:txBody>
                  <a:tcPr/>
                </a:tc>
                <a:tc>
                  <a:txBody>
                    <a:bodyPr/>
                    <a:lstStyle/>
                    <a:p>
                      <a:pPr algn="ctr">
                        <a:buNone/>
                      </a:pPr>
                      <a:r>
                        <a:rPr lang="en-US"/>
                        <a:t>Tên khách hàng</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2"/>
                  </a:ext>
                </a:extLst>
              </a:tr>
              <a:tr h="772795">
                <a:tc>
                  <a:txBody>
                    <a:bodyPr/>
                    <a:lstStyle/>
                    <a:p>
                      <a:pPr algn="ctr">
                        <a:buNone/>
                      </a:pPr>
                      <a:r>
                        <a:rPr lang="en-US"/>
                        <a:t>sdt</a:t>
                      </a:r>
                    </a:p>
                  </a:txBody>
                  <a:tcPr/>
                </a:tc>
                <a:tc>
                  <a:txBody>
                    <a:bodyPr/>
                    <a:lstStyle/>
                    <a:p>
                      <a:pPr algn="ctr">
                        <a:buNone/>
                      </a:pPr>
                      <a:r>
                        <a:rPr lang="en-US"/>
                        <a:t>Số điện thoại </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dirty="0"/>
                    </a:p>
                  </a:txBody>
                  <a:tcPr/>
                </a:tc>
                <a:tc>
                  <a:txBody>
                    <a:bodyPr/>
                    <a:lstStyle/>
                    <a:p>
                      <a:pPr algn="ctr">
                        <a:buNone/>
                      </a:pPr>
                      <a:r>
                        <a:rPr lang="en-US" dirty="0"/>
                        <a:t>10</a:t>
                      </a:r>
                    </a:p>
                  </a:txBody>
                  <a:tcPr/>
                </a:tc>
                <a:tc>
                  <a:txBody>
                    <a:bodyPr/>
                    <a:lstStyle/>
                    <a:p>
                      <a:pPr algn="ctr">
                        <a:buNone/>
                      </a:pPr>
                      <a:endParaRPr lang="en-US"/>
                    </a:p>
                  </a:txBody>
                  <a:tcPr/>
                </a:tc>
                <a:extLst>
                  <a:ext uri="{0D108BD9-81ED-4DB2-BD59-A6C34878D82A}">
                    <a16:rowId xmlns:a16="http://schemas.microsoft.com/office/drawing/2014/main" val="10003"/>
                  </a:ext>
                </a:extLst>
              </a:tr>
              <a:tr h="772795">
                <a:tc>
                  <a:txBody>
                    <a:bodyPr/>
                    <a:lstStyle/>
                    <a:p>
                      <a:pPr algn="ctr">
                        <a:buNone/>
                      </a:pPr>
                      <a:r>
                        <a:rPr lang="en-US"/>
                        <a:t>diachi</a:t>
                      </a:r>
                    </a:p>
                  </a:txBody>
                  <a:tcPr/>
                </a:tc>
                <a:tc>
                  <a:txBody>
                    <a:bodyPr/>
                    <a:lstStyle/>
                    <a:p>
                      <a:pPr algn="ctr">
                        <a:buNone/>
                      </a:pPr>
                      <a:r>
                        <a:rPr lang="en-US"/>
                        <a:t>Địa chỉ khách hàng</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4"/>
                  </a:ext>
                </a:extLst>
              </a:tr>
              <a:tr h="772795">
                <a:tc>
                  <a:txBody>
                    <a:bodyPr/>
                    <a:lstStyle/>
                    <a:p>
                      <a:pPr algn="ctr">
                        <a:buNone/>
                      </a:pPr>
                      <a:r>
                        <a:rPr lang="en-US"/>
                        <a:t>gioitinh</a:t>
                      </a:r>
                    </a:p>
                  </a:txBody>
                  <a:tcPr/>
                </a:tc>
                <a:tc>
                  <a:txBody>
                    <a:bodyPr/>
                    <a:lstStyle/>
                    <a:p>
                      <a:pPr algn="ctr">
                        <a:buNone/>
                      </a:pPr>
                      <a:r>
                        <a:rPr lang="en-US"/>
                        <a:t>Giới tính khách hàng</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RB5</a:t>
                      </a:r>
                    </a:p>
                  </a:txBody>
                  <a:tcPr/>
                </a:tc>
                <a:tc>
                  <a:txBody>
                    <a:bodyPr/>
                    <a:lstStyle/>
                    <a:p>
                      <a:pPr algn="ctr">
                        <a:buNone/>
                      </a:pPr>
                      <a:r>
                        <a:rPr lang="en-US"/>
                        <a:t>5</a:t>
                      </a:r>
                    </a:p>
                  </a:txBody>
                  <a:tcPr/>
                </a:tc>
                <a:tc>
                  <a:txBody>
                    <a:bodyPr/>
                    <a:lstStyle/>
                    <a:p>
                      <a:pPr algn="ctr">
                        <a:buNone/>
                      </a:pPr>
                      <a:endParaRPr lang="en-US" dirty="0"/>
                    </a:p>
                  </a:txBody>
                  <a:tcPr/>
                </a:tc>
                <a:extLst>
                  <a:ext uri="{0D108BD9-81ED-4DB2-BD59-A6C34878D82A}">
                    <a16:rowId xmlns:a16="http://schemas.microsoft.com/office/drawing/2014/main" val="10005"/>
                  </a:ext>
                </a:extLst>
              </a:tr>
            </a:tbl>
          </a:graphicData>
        </a:graphic>
      </p:graphicFrame>
      <p:sp>
        <p:nvSpPr>
          <p:cNvPr id="5" name="Text Box 4"/>
          <p:cNvSpPr txBox="1"/>
          <p:nvPr/>
        </p:nvSpPr>
        <p:spPr>
          <a:xfrm>
            <a:off x="501650" y="465455"/>
            <a:ext cx="4064000" cy="368300"/>
          </a:xfrm>
          <a:prstGeom prst="rect">
            <a:avLst/>
          </a:prstGeom>
          <a:noFill/>
        </p:spPr>
        <p:txBody>
          <a:bodyPr wrap="square" rtlCol="0">
            <a:spAutoFit/>
          </a:bodyPr>
          <a:lstStyle/>
          <a:p>
            <a:r>
              <a:rPr lang="vi-VN" altLang="en-US">
                <a:solidFill>
                  <a:schemeClr val="bg1"/>
                </a:solidFill>
                <a:latin typeface="Times New Roman" panose="02020603050405020304" charset="0"/>
                <a:cs typeface="Times New Roman" panose="02020603050405020304" charset="0"/>
              </a:rPr>
              <a:t>Mô tả thực thể </a:t>
            </a:r>
            <a:r>
              <a:rPr lang="en-US" altLang="vi-VN">
                <a:solidFill>
                  <a:schemeClr val="bg1"/>
                </a:solidFill>
                <a:latin typeface="Times New Roman" panose="02020603050405020304" charset="0"/>
                <a:cs typeface="Times New Roman" panose="02020603050405020304" charset="0"/>
              </a:rPr>
              <a:t>KHACHHANG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4" name="Table 3"/>
          <p:cNvGraphicFramePr/>
          <p:nvPr/>
        </p:nvGraphicFramePr>
        <p:xfrm>
          <a:off x="615315" y="368300"/>
          <a:ext cx="10620375" cy="2644140"/>
        </p:xfrm>
        <a:graphic>
          <a:graphicData uri="http://schemas.openxmlformats.org/drawingml/2006/table">
            <a:tbl>
              <a:tblPr firstRow="1" bandRow="1">
                <a:tableStyleId>{5C22544A-7EE6-4342-B048-85BDC9FD1C3A}</a:tableStyleId>
              </a:tblPr>
              <a:tblGrid>
                <a:gridCol w="155067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11935">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1511935">
                  <a:extLst>
                    <a:ext uri="{9D8B030D-6E8A-4147-A177-3AD203B41FA5}">
                      <a16:colId xmlns:a16="http://schemas.microsoft.com/office/drawing/2014/main" val="20004"/>
                    </a:ext>
                  </a:extLst>
                </a:gridCol>
                <a:gridCol w="1511300">
                  <a:extLst>
                    <a:ext uri="{9D8B030D-6E8A-4147-A177-3AD203B41FA5}">
                      <a16:colId xmlns:a16="http://schemas.microsoft.com/office/drawing/2014/main" val="20005"/>
                    </a:ext>
                  </a:extLst>
                </a:gridCol>
                <a:gridCol w="1511935">
                  <a:extLst>
                    <a:ext uri="{9D8B030D-6E8A-4147-A177-3AD203B41FA5}">
                      <a16:colId xmlns:a16="http://schemas.microsoft.com/office/drawing/2014/main" val="20006"/>
                    </a:ext>
                  </a:extLst>
                </a:gridCol>
              </a:tblGrid>
              <a:tr h="661035">
                <a:tc>
                  <a:txBody>
                    <a:bodyPr/>
                    <a:lstStyle/>
                    <a:p>
                      <a:pPr algn="ctr">
                        <a:buNone/>
                      </a:pPr>
                      <a:r>
                        <a:rPr lang="en-US"/>
                        <a:t>Tên tắt thuộc tính</a:t>
                      </a:r>
                    </a:p>
                  </a:txBody>
                  <a:tcPr/>
                </a:tc>
                <a:tc>
                  <a:txBody>
                    <a:bodyPr/>
                    <a:lstStyle/>
                    <a:p>
                      <a:pPr algn="ctr">
                        <a:buNone/>
                      </a:pPr>
                      <a:r>
                        <a:rPr lang="en-US"/>
                        <a:t>Diễn giải</a:t>
                      </a:r>
                    </a:p>
                  </a:txBody>
                  <a:tcPr/>
                </a:tc>
                <a:tc>
                  <a:txBody>
                    <a:bodyPr/>
                    <a:lstStyle/>
                    <a:p>
                      <a:pPr algn="ctr">
                        <a:buNone/>
                      </a:pPr>
                      <a:r>
                        <a:rPr lang="en-US"/>
                        <a:t>Loại giá trị</a:t>
                      </a:r>
                    </a:p>
                  </a:txBody>
                  <a:tcPr/>
                </a:tc>
                <a:tc>
                  <a:txBody>
                    <a:bodyPr/>
                    <a:lstStyle/>
                    <a:p>
                      <a:pPr algn="ctr">
                        <a:buNone/>
                      </a:pPr>
                      <a:r>
                        <a:rPr lang="en-US"/>
                        <a:t>Kiểu dữ liệu</a:t>
                      </a:r>
                    </a:p>
                  </a:txBody>
                  <a:tcPr/>
                </a:tc>
                <a:tc>
                  <a:txBody>
                    <a:bodyPr/>
                    <a:lstStyle/>
                    <a:p>
                      <a:pPr algn="ctr">
                        <a:buNone/>
                      </a:pPr>
                      <a:r>
                        <a:rPr lang="en-US"/>
                        <a:t>Miền giá trị</a:t>
                      </a:r>
                    </a:p>
                  </a:txBody>
                  <a:tcPr/>
                </a:tc>
                <a:tc>
                  <a:txBody>
                    <a:bodyPr/>
                    <a:lstStyle/>
                    <a:p>
                      <a:pPr algn="ctr">
                        <a:buNone/>
                      </a:pPr>
                      <a:r>
                        <a:rPr lang="en-US"/>
                        <a:t>Chiều dài</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661035">
                <a:tc>
                  <a:txBody>
                    <a:bodyPr/>
                    <a:lstStyle/>
                    <a:p>
                      <a:pPr algn="ctr">
                        <a:buNone/>
                      </a:pPr>
                      <a:r>
                        <a:rPr lang="en-US"/>
                        <a:t>Mahoadon</a:t>
                      </a:r>
                    </a:p>
                  </a:txBody>
                  <a:tcPr/>
                </a:tc>
                <a:tc>
                  <a:txBody>
                    <a:bodyPr/>
                    <a:lstStyle/>
                    <a:p>
                      <a:pPr algn="ctr">
                        <a:buNone/>
                      </a:pPr>
                      <a:r>
                        <a:rPr lang="en-US"/>
                        <a:t>Mã hóa đơn</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Khóa chính</a:t>
                      </a:r>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1"/>
                  </a:ext>
                </a:extLst>
              </a:tr>
              <a:tr h="661035">
                <a:tc>
                  <a:txBody>
                    <a:bodyPr/>
                    <a:lstStyle/>
                    <a:p>
                      <a:pPr algn="ctr">
                        <a:buNone/>
                      </a:pPr>
                      <a:r>
                        <a:rPr lang="en-US"/>
                        <a:t>ngaylaphd</a:t>
                      </a:r>
                    </a:p>
                  </a:txBody>
                  <a:tcPr/>
                </a:tc>
                <a:tc>
                  <a:txBody>
                    <a:bodyPr/>
                    <a:lstStyle/>
                    <a:p>
                      <a:pPr algn="ctr">
                        <a:buNone/>
                      </a:pPr>
                      <a:r>
                        <a:rPr lang="en-US"/>
                        <a:t>Ngày lập hóa đơn</a:t>
                      </a:r>
                    </a:p>
                  </a:txBody>
                  <a:tcPr/>
                </a:tc>
                <a:tc>
                  <a:txBody>
                    <a:bodyPr/>
                    <a:lstStyle/>
                    <a:p>
                      <a:pPr algn="ctr">
                        <a:buNone/>
                      </a:pPr>
                      <a:r>
                        <a:rPr lang="en-US"/>
                        <a:t>BB</a:t>
                      </a:r>
                    </a:p>
                  </a:txBody>
                  <a:tcPr/>
                </a:tc>
                <a:tc>
                  <a:txBody>
                    <a:bodyPr/>
                    <a:lstStyle/>
                    <a:p>
                      <a:pPr algn="ctr">
                        <a:buNone/>
                      </a:pPr>
                      <a:r>
                        <a:rPr lang="en-US"/>
                        <a:t>Thời gian</a:t>
                      </a:r>
                    </a:p>
                  </a:txBody>
                  <a:tcPr/>
                </a:tc>
                <a:tc>
                  <a:txBody>
                    <a:bodyPr/>
                    <a:lstStyle/>
                    <a:p>
                      <a:pPr algn="ctr">
                        <a:buNone/>
                      </a:pPr>
                      <a:r>
                        <a:rPr lang="en-US"/>
                        <a:t>RB6</a:t>
                      </a:r>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2"/>
                  </a:ext>
                </a:extLst>
              </a:tr>
              <a:tr h="661035">
                <a:tc>
                  <a:txBody>
                    <a:bodyPr/>
                    <a:lstStyle/>
                    <a:p>
                      <a:pPr algn="ctr">
                        <a:buNone/>
                      </a:pPr>
                      <a:r>
                        <a:rPr lang="en-US"/>
                        <a:t>tongtien</a:t>
                      </a:r>
                    </a:p>
                  </a:txBody>
                  <a:tcPr/>
                </a:tc>
                <a:tc>
                  <a:txBody>
                    <a:bodyPr/>
                    <a:lstStyle/>
                    <a:p>
                      <a:pPr algn="ctr">
                        <a:buNone/>
                      </a:pPr>
                      <a:r>
                        <a:rPr lang="en-US"/>
                        <a:t>Tổng tiền</a:t>
                      </a:r>
                    </a:p>
                  </a:txBody>
                  <a:tcPr/>
                </a:tc>
                <a:tc>
                  <a:txBody>
                    <a:bodyPr/>
                    <a:lstStyle/>
                    <a:p>
                      <a:pPr algn="ctr">
                        <a:buNone/>
                      </a:pPr>
                      <a:r>
                        <a:rPr lang="en-US"/>
                        <a:t>BB</a:t>
                      </a:r>
                    </a:p>
                  </a:txBody>
                  <a:tcPr/>
                </a:tc>
                <a:tc>
                  <a:txBody>
                    <a:bodyPr/>
                    <a:lstStyle/>
                    <a:p>
                      <a:pPr algn="ctr">
                        <a:buNone/>
                      </a:pPr>
                      <a:r>
                        <a:rPr lang="en-US"/>
                        <a:t>Số thực</a:t>
                      </a:r>
                    </a:p>
                  </a:txBody>
                  <a:tcPr/>
                </a:tc>
                <a:tc>
                  <a:txBody>
                    <a:bodyPr/>
                    <a:lstStyle/>
                    <a:p>
                      <a:pPr algn="ctr">
                        <a:buNone/>
                      </a:pPr>
                      <a:endParaRPr lang="en-US"/>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501650" y="0"/>
            <a:ext cx="4064000" cy="368300"/>
          </a:xfrm>
          <a:prstGeom prst="rect">
            <a:avLst/>
          </a:prstGeom>
          <a:noFill/>
        </p:spPr>
        <p:txBody>
          <a:bodyPr wrap="square" rtlCol="0">
            <a:spAutoFit/>
          </a:bodyPr>
          <a:lstStyle/>
          <a:p>
            <a:r>
              <a:rPr lang="vi-VN" altLang="en-US">
                <a:solidFill>
                  <a:schemeClr val="bg1"/>
                </a:solidFill>
                <a:latin typeface="Times New Roman" panose="02020603050405020304" charset="0"/>
                <a:cs typeface="Times New Roman" panose="02020603050405020304" charset="0"/>
              </a:rPr>
              <a:t>Mô tả thực thể </a:t>
            </a:r>
            <a:r>
              <a:rPr lang="en-US" altLang="vi-VN">
                <a:solidFill>
                  <a:schemeClr val="bg1"/>
                </a:solidFill>
                <a:latin typeface="Times New Roman" panose="02020603050405020304" charset="0"/>
                <a:cs typeface="Times New Roman" panose="02020603050405020304" charset="0"/>
              </a:rPr>
              <a:t>HOADON</a:t>
            </a:r>
            <a:r>
              <a:rPr lang="vi-VN" altLang="en-US">
                <a:solidFill>
                  <a:schemeClr val="bg1"/>
                </a:solidFill>
                <a:latin typeface="Times New Roman" panose="02020603050405020304" charset="0"/>
                <a:cs typeface="Times New Roman" panose="02020603050405020304" charset="0"/>
              </a:rPr>
              <a:t> </a:t>
            </a:r>
          </a:p>
        </p:txBody>
      </p:sp>
      <p:sp>
        <p:nvSpPr>
          <p:cNvPr id="2" name="Text Box 1"/>
          <p:cNvSpPr txBox="1"/>
          <p:nvPr/>
        </p:nvSpPr>
        <p:spPr>
          <a:xfrm>
            <a:off x="570865" y="3235960"/>
            <a:ext cx="4064000" cy="368300"/>
          </a:xfrm>
          <a:prstGeom prst="rect">
            <a:avLst/>
          </a:prstGeom>
          <a:noFill/>
        </p:spPr>
        <p:txBody>
          <a:bodyPr wrap="square" rtlCol="0">
            <a:spAutoFit/>
          </a:bodyPr>
          <a:lstStyle/>
          <a:p>
            <a:r>
              <a:rPr lang="vi-VN" altLang="en-US">
                <a:solidFill>
                  <a:schemeClr val="bg1"/>
                </a:solidFill>
                <a:latin typeface="Times New Roman" panose="02020603050405020304" charset="0"/>
                <a:cs typeface="Times New Roman" panose="02020603050405020304" charset="0"/>
              </a:rPr>
              <a:t>Mô tả thực thể CHITIETHOADON</a:t>
            </a:r>
          </a:p>
        </p:txBody>
      </p:sp>
      <p:graphicFrame>
        <p:nvGraphicFramePr>
          <p:cNvPr id="6" name="Table 5"/>
          <p:cNvGraphicFramePr/>
          <p:nvPr/>
        </p:nvGraphicFramePr>
        <p:xfrm>
          <a:off x="570865" y="3827780"/>
          <a:ext cx="10620375" cy="2644140"/>
        </p:xfrm>
        <a:graphic>
          <a:graphicData uri="http://schemas.openxmlformats.org/drawingml/2006/table">
            <a:tbl>
              <a:tblPr firstRow="1" bandRow="1">
                <a:tableStyleId>{5C22544A-7EE6-4342-B048-85BDC9FD1C3A}</a:tableStyleId>
              </a:tblPr>
              <a:tblGrid>
                <a:gridCol w="155067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11935">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1511935">
                  <a:extLst>
                    <a:ext uri="{9D8B030D-6E8A-4147-A177-3AD203B41FA5}">
                      <a16:colId xmlns:a16="http://schemas.microsoft.com/office/drawing/2014/main" val="20004"/>
                    </a:ext>
                  </a:extLst>
                </a:gridCol>
                <a:gridCol w="1511300">
                  <a:extLst>
                    <a:ext uri="{9D8B030D-6E8A-4147-A177-3AD203B41FA5}">
                      <a16:colId xmlns:a16="http://schemas.microsoft.com/office/drawing/2014/main" val="20005"/>
                    </a:ext>
                  </a:extLst>
                </a:gridCol>
                <a:gridCol w="1511935">
                  <a:extLst>
                    <a:ext uri="{9D8B030D-6E8A-4147-A177-3AD203B41FA5}">
                      <a16:colId xmlns:a16="http://schemas.microsoft.com/office/drawing/2014/main" val="20006"/>
                    </a:ext>
                  </a:extLst>
                </a:gridCol>
              </a:tblGrid>
              <a:tr h="661035">
                <a:tc>
                  <a:txBody>
                    <a:bodyPr/>
                    <a:lstStyle/>
                    <a:p>
                      <a:pPr algn="ctr">
                        <a:buNone/>
                      </a:pPr>
                      <a:r>
                        <a:rPr lang="en-US"/>
                        <a:t>Tên tắt thuộc tính</a:t>
                      </a:r>
                    </a:p>
                  </a:txBody>
                  <a:tcPr/>
                </a:tc>
                <a:tc>
                  <a:txBody>
                    <a:bodyPr/>
                    <a:lstStyle/>
                    <a:p>
                      <a:pPr algn="ctr">
                        <a:buNone/>
                      </a:pPr>
                      <a:r>
                        <a:rPr lang="en-US"/>
                        <a:t>Diễn giải</a:t>
                      </a:r>
                    </a:p>
                  </a:txBody>
                  <a:tcPr/>
                </a:tc>
                <a:tc>
                  <a:txBody>
                    <a:bodyPr/>
                    <a:lstStyle/>
                    <a:p>
                      <a:pPr algn="ctr">
                        <a:buNone/>
                      </a:pPr>
                      <a:r>
                        <a:rPr lang="en-US"/>
                        <a:t>Loại giá trị</a:t>
                      </a:r>
                    </a:p>
                  </a:txBody>
                  <a:tcPr/>
                </a:tc>
                <a:tc>
                  <a:txBody>
                    <a:bodyPr/>
                    <a:lstStyle/>
                    <a:p>
                      <a:pPr algn="ctr">
                        <a:buNone/>
                      </a:pPr>
                      <a:r>
                        <a:rPr lang="en-US"/>
                        <a:t>Kiểu dữ liệu</a:t>
                      </a:r>
                    </a:p>
                  </a:txBody>
                  <a:tcPr/>
                </a:tc>
                <a:tc>
                  <a:txBody>
                    <a:bodyPr/>
                    <a:lstStyle/>
                    <a:p>
                      <a:pPr algn="ctr">
                        <a:buNone/>
                      </a:pPr>
                      <a:r>
                        <a:rPr lang="en-US"/>
                        <a:t>Miền giá trị</a:t>
                      </a:r>
                    </a:p>
                  </a:txBody>
                  <a:tcPr/>
                </a:tc>
                <a:tc>
                  <a:txBody>
                    <a:bodyPr/>
                    <a:lstStyle/>
                    <a:p>
                      <a:pPr algn="ctr">
                        <a:buNone/>
                      </a:pPr>
                      <a:r>
                        <a:rPr lang="en-US"/>
                        <a:t>Chiều dài</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661035">
                <a:tc>
                  <a:txBody>
                    <a:bodyPr/>
                    <a:lstStyle/>
                    <a:p>
                      <a:pPr algn="ctr">
                        <a:buNone/>
                      </a:pPr>
                      <a:r>
                        <a:rPr lang="en-US"/>
                        <a:t>soluongmua</a:t>
                      </a:r>
                    </a:p>
                  </a:txBody>
                  <a:tcPr/>
                </a:tc>
                <a:tc>
                  <a:txBody>
                    <a:bodyPr/>
                    <a:lstStyle/>
                    <a:p>
                      <a:pPr algn="ctr">
                        <a:buNone/>
                      </a:pPr>
                      <a:r>
                        <a:rPr lang="en-US"/>
                        <a:t>Số lượng mua</a:t>
                      </a:r>
                    </a:p>
                  </a:txBody>
                  <a:tcPr/>
                </a:tc>
                <a:tc>
                  <a:txBody>
                    <a:bodyPr/>
                    <a:lstStyle/>
                    <a:p>
                      <a:pPr algn="ctr">
                        <a:buNone/>
                      </a:pPr>
                      <a:r>
                        <a:rPr lang="en-US"/>
                        <a:t>BB</a:t>
                      </a:r>
                    </a:p>
                  </a:txBody>
                  <a:tcPr/>
                </a:tc>
                <a:tc>
                  <a:txBody>
                    <a:bodyPr/>
                    <a:lstStyle/>
                    <a:p>
                      <a:pPr algn="ctr">
                        <a:buNone/>
                      </a:pPr>
                      <a:r>
                        <a:rPr lang="en-US"/>
                        <a:t>Số nguyên</a:t>
                      </a:r>
                    </a:p>
                  </a:txBody>
                  <a:tcPr/>
                </a:tc>
                <a:tc>
                  <a:txBody>
                    <a:bodyPr/>
                    <a:lstStyle/>
                    <a:p>
                      <a:pPr algn="ctr">
                        <a:buNone/>
                      </a:pPr>
                      <a:r>
                        <a:rPr lang="en-US"/>
                        <a:t>RB8</a:t>
                      </a:r>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1"/>
                  </a:ext>
                </a:extLst>
              </a:tr>
              <a:tr h="661035">
                <a:tc>
                  <a:txBody>
                    <a:bodyPr/>
                    <a:lstStyle/>
                    <a:p>
                      <a:pPr algn="ctr">
                        <a:buNone/>
                      </a:pPr>
                      <a:r>
                        <a:rPr lang="en-US"/>
                        <a:t>giatien</a:t>
                      </a:r>
                    </a:p>
                  </a:txBody>
                  <a:tcPr/>
                </a:tc>
                <a:tc>
                  <a:txBody>
                    <a:bodyPr/>
                    <a:lstStyle/>
                    <a:p>
                      <a:pPr algn="ctr">
                        <a:buNone/>
                      </a:pPr>
                      <a:r>
                        <a:rPr lang="en-US"/>
                        <a:t>Giá tiền</a:t>
                      </a:r>
                    </a:p>
                  </a:txBody>
                  <a:tcPr/>
                </a:tc>
                <a:tc>
                  <a:txBody>
                    <a:bodyPr/>
                    <a:lstStyle/>
                    <a:p>
                      <a:pPr algn="ctr">
                        <a:buNone/>
                      </a:pPr>
                      <a:r>
                        <a:rPr lang="en-US"/>
                        <a:t>BB</a:t>
                      </a:r>
                    </a:p>
                  </a:txBody>
                  <a:tcPr/>
                </a:tc>
                <a:tc>
                  <a:txBody>
                    <a:bodyPr/>
                    <a:lstStyle/>
                    <a:p>
                      <a:pPr algn="ctr">
                        <a:buNone/>
                      </a:pPr>
                      <a:r>
                        <a:rPr lang="en-US"/>
                        <a:t>Số thực</a:t>
                      </a:r>
                    </a:p>
                  </a:txBody>
                  <a:tcPr/>
                </a:tc>
                <a:tc>
                  <a:txBody>
                    <a:bodyPr/>
                    <a:lstStyle/>
                    <a:p>
                      <a:pPr algn="ctr">
                        <a:buNone/>
                      </a:pPr>
                      <a:endParaRPr lang="en-US"/>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2"/>
                  </a:ext>
                </a:extLst>
              </a:tr>
              <a:tr h="661035">
                <a:tc>
                  <a:txBody>
                    <a:bodyPr/>
                    <a:lstStyle/>
                    <a:p>
                      <a:pPr algn="ctr">
                        <a:buNone/>
                      </a:pPr>
                      <a:r>
                        <a:rPr lang="en-US"/>
                        <a:t>thanhtien</a:t>
                      </a:r>
                    </a:p>
                  </a:txBody>
                  <a:tcPr/>
                </a:tc>
                <a:tc>
                  <a:txBody>
                    <a:bodyPr/>
                    <a:lstStyle/>
                    <a:p>
                      <a:pPr algn="ctr">
                        <a:buNone/>
                      </a:pPr>
                      <a:r>
                        <a:rPr lang="en-US"/>
                        <a:t>Thành tiền</a:t>
                      </a:r>
                    </a:p>
                  </a:txBody>
                  <a:tcPr/>
                </a:tc>
                <a:tc>
                  <a:txBody>
                    <a:bodyPr/>
                    <a:lstStyle/>
                    <a:p>
                      <a:pPr algn="ctr">
                        <a:buNone/>
                      </a:pPr>
                      <a:r>
                        <a:rPr lang="en-US"/>
                        <a:t>BB</a:t>
                      </a:r>
                    </a:p>
                  </a:txBody>
                  <a:tcPr/>
                </a:tc>
                <a:tc>
                  <a:txBody>
                    <a:bodyPr/>
                    <a:lstStyle/>
                    <a:p>
                      <a:pPr algn="ctr">
                        <a:buNone/>
                      </a:pPr>
                      <a:r>
                        <a:rPr lang="en-US"/>
                        <a:t>Số thực</a:t>
                      </a:r>
                    </a:p>
                  </a:txBody>
                  <a:tcPr/>
                </a:tc>
                <a:tc>
                  <a:txBody>
                    <a:bodyPr/>
                    <a:lstStyle/>
                    <a:p>
                      <a:pPr algn="ctr">
                        <a:buNone/>
                      </a:pPr>
                      <a:endParaRPr lang="en-US"/>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 y="637540"/>
            <a:ext cx="12191365" cy="5662295"/>
          </a:xfrm>
          <a:prstGeom prst="rect">
            <a:avLst/>
          </a:prstGeom>
          <a:noFill/>
        </p:spPr>
      </p:pic>
      <p:sp>
        <p:nvSpPr>
          <p:cNvPr id="5" name="Text Box 4"/>
          <p:cNvSpPr txBox="1"/>
          <p:nvPr/>
        </p:nvSpPr>
        <p:spPr>
          <a:xfrm>
            <a:off x="125095" y="6433185"/>
            <a:ext cx="4064000" cy="306705"/>
          </a:xfrm>
          <a:prstGeom prst="rect">
            <a:avLst/>
          </a:prstGeom>
          <a:noFill/>
        </p:spPr>
        <p:txBody>
          <a:bodyPr wrap="square" rtlCol="0">
            <a:spAutoFit/>
          </a:bodyPr>
          <a:lstStyle/>
          <a:p>
            <a:r>
              <a:rPr lang="vi-VN" altLang="en-US" sz="1400">
                <a:latin typeface="Bahnschrift SemiBold" panose="020B0502040204020203" charset="0"/>
                <a:cs typeface="Bahnschrift SemiBold" panose="020B0502040204020203" charset="0"/>
              </a:rPr>
              <a:t>2.3 Mô hình dữ liệu mức logic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Box 3"/>
          <p:cNvSpPr txBox="1"/>
          <p:nvPr/>
        </p:nvSpPr>
        <p:spPr>
          <a:xfrm>
            <a:off x="59055" y="3044825"/>
            <a:ext cx="12191365" cy="706755"/>
          </a:xfrm>
          <a:prstGeom prst="rect">
            <a:avLst/>
          </a:prstGeom>
          <a:noFill/>
        </p:spPr>
        <p:txBody>
          <a:bodyPr wrap="square" rtlCol="0">
            <a:spAutoFit/>
          </a:bodyPr>
          <a:lstStyle/>
          <a:p>
            <a:pPr algn="ctr"/>
            <a:r>
              <a:rPr lang="en-US" sz="4000" b="1">
                <a:solidFill>
                  <a:schemeClr val="bg1"/>
                </a:solidFill>
                <a:latin typeface="Times New Roman" panose="02020603050405020304" charset="0"/>
                <a:cs typeface="Times New Roman" panose="02020603050405020304" charset="0"/>
              </a:rPr>
              <a:t>CHƯƠNG 2: PHÂN TÍCH</a:t>
            </a:r>
            <a:r>
              <a:rPr lang="vi-VN" altLang="en-US" sz="4000" b="1">
                <a:solidFill>
                  <a:schemeClr val="bg1"/>
                </a:solidFill>
                <a:latin typeface="Times New Roman" panose="02020603050405020304" charset="0"/>
                <a:cs typeface="Times New Roman" panose="02020603050405020304" charset="0"/>
              </a:rPr>
              <a:t> VÀ</a:t>
            </a:r>
            <a:r>
              <a:rPr lang="en-US" sz="4000" b="1">
                <a:solidFill>
                  <a:schemeClr val="bg1"/>
                </a:solidFill>
                <a:latin typeface="Times New Roman" panose="02020603050405020304" charset="0"/>
                <a:cs typeface="Times New Roman" panose="02020603050405020304" charset="0"/>
              </a:rPr>
              <a:t> THIẾT KẾ XỬ LÝ</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Box 3"/>
          <p:cNvSpPr txBox="1"/>
          <p:nvPr/>
        </p:nvSpPr>
        <p:spPr>
          <a:xfrm>
            <a:off x="-287655" y="163830"/>
            <a:ext cx="3797300" cy="358775"/>
          </a:xfrm>
          <a:prstGeom prst="rect">
            <a:avLst/>
          </a:prstGeom>
          <a:noFill/>
        </p:spPr>
        <p:txBody>
          <a:bodyPr wrap="square" rtlCol="0">
            <a:noAutofit/>
          </a:bodyPr>
          <a:lstStyle/>
          <a:p>
            <a:pPr indent="457200"/>
            <a:r>
              <a:rPr lang="en-US">
                <a:latin typeface="Bahnschrift SemiBold" panose="020B0502040204020203" charset="0"/>
                <a:cs typeface="Bahnschrift SemiBold" panose="020B0502040204020203" charset="0"/>
              </a:rPr>
              <a:t>Mô hình phân cấp chức năng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Box 4"/>
          <p:cNvSpPr txBox="1"/>
          <p:nvPr/>
        </p:nvSpPr>
        <p:spPr>
          <a:xfrm>
            <a:off x="9965690" y="6199505"/>
            <a:ext cx="2780665" cy="368300"/>
          </a:xfrm>
          <a:prstGeom prst="rect">
            <a:avLst/>
          </a:prstGeom>
          <a:noFill/>
        </p:spPr>
        <p:txBody>
          <a:bodyPr wrap="square" rtlCol="0">
            <a:spAutoFit/>
          </a:bodyPr>
          <a:lstStyle/>
          <a:p>
            <a:r>
              <a:rPr lang="en-US">
                <a:latin typeface="Bahnschrift SemiBold" panose="020B0502040204020203" charset="0"/>
                <a:cs typeface="Bahnschrift SemiBold" panose="020B0502040204020203" charset="0"/>
              </a:rPr>
              <a:t>Mô hình xử lý</a:t>
            </a:r>
          </a:p>
        </p:txBody>
      </p:sp>
      <p:pic>
        <p:nvPicPr>
          <p:cNvPr id="6" name="Picture 5" descr="sodo"/>
          <p:cNvPicPr>
            <a:picLocks noChangeAspect="1"/>
          </p:cNvPicPr>
          <p:nvPr/>
        </p:nvPicPr>
        <p:blipFill>
          <a:blip r:embed="rId2"/>
          <a:stretch>
            <a:fillRect/>
          </a:stretch>
        </p:blipFill>
        <p:spPr>
          <a:xfrm>
            <a:off x="2195830" y="20955"/>
            <a:ext cx="7769860" cy="68370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Rectangles 6"/>
          <p:cNvSpPr/>
          <p:nvPr/>
        </p:nvSpPr>
        <p:spPr>
          <a:xfrm>
            <a:off x="-10160" y="635"/>
            <a:ext cx="12201525" cy="4906645"/>
          </a:xfrm>
          <a:prstGeom prst="rect">
            <a:avLst/>
          </a:prstGeom>
          <a:solidFill>
            <a:schemeClr val="accent1">
              <a:lumMod val="75000"/>
            </a:schemeClr>
          </a:solidFill>
          <a:ln w="7620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 name="Text Box 3"/>
          <p:cNvSpPr txBox="1"/>
          <p:nvPr/>
        </p:nvSpPr>
        <p:spPr>
          <a:xfrm>
            <a:off x="121920" y="120650"/>
            <a:ext cx="4064000" cy="460375"/>
          </a:xfrm>
          <a:prstGeom prst="rect">
            <a:avLst/>
          </a:prstGeom>
          <a:noFill/>
        </p:spPr>
        <p:txBody>
          <a:bodyPr wrap="square" rtlCol="0">
            <a:spAutoFit/>
          </a:bodyPr>
          <a:lstStyle/>
          <a:p>
            <a:r>
              <a:rPr lang="vi-VN" altLang="en-US" sz="2400">
                <a:solidFill>
                  <a:schemeClr val="bg1"/>
                </a:solidFill>
                <a:latin typeface="Bahnschrift SemiBold" panose="020B0502040204020203" charset="0"/>
                <a:cs typeface="Bahnschrift SemiBold" panose="020B0502040204020203" charset="0"/>
              </a:rPr>
              <a:t>Mô hình dòng dữ liệu (DFD)</a:t>
            </a:r>
          </a:p>
        </p:txBody>
      </p:sp>
      <p:sp>
        <p:nvSpPr>
          <p:cNvPr id="100" name="Text Box 99"/>
          <p:cNvSpPr txBox="1"/>
          <p:nvPr/>
        </p:nvSpPr>
        <p:spPr>
          <a:xfrm>
            <a:off x="567690" y="581025"/>
            <a:ext cx="5080000" cy="368300"/>
          </a:xfrm>
          <a:prstGeom prst="rect">
            <a:avLst/>
          </a:prstGeom>
          <a:noFill/>
          <a:ln w="9525">
            <a:noFill/>
          </a:ln>
        </p:spPr>
        <p:txBody>
          <a:bodyPr>
            <a:spAutoFit/>
          </a:bodyPr>
          <a:lstStyle/>
          <a:p>
            <a:pPr marL="179705" indent="-179705"/>
            <a:r>
              <a:rPr lang="en-US" b="1">
                <a:solidFill>
                  <a:schemeClr val="bg1"/>
                </a:solidFill>
                <a:latin typeface="Times New Roman" panose="02020603050405020304" charset="0"/>
              </a:rPr>
              <a:t>Mô hình DFD mức 0</a:t>
            </a:r>
            <a:r>
              <a:rPr lang="vi-VN" altLang="en-US" b="1">
                <a:solidFill>
                  <a:schemeClr val="bg1"/>
                </a:solidFill>
                <a:latin typeface="Times New Roman" panose="02020603050405020304" charset="0"/>
              </a:rPr>
              <a:t> :</a:t>
            </a:r>
            <a:r>
              <a:rPr lang="vi-VN" altLang="en-US" b="1">
                <a:latin typeface="Times New Roman" panose="02020603050405020304" charset="0"/>
              </a:rPr>
              <a:t> </a:t>
            </a:r>
          </a:p>
        </p:txBody>
      </p:sp>
      <p:pic>
        <p:nvPicPr>
          <p:cNvPr id="20" name="Picture 20" descr="cap0"/>
          <p:cNvPicPr>
            <a:picLocks noChangeAspect="1"/>
          </p:cNvPicPr>
          <p:nvPr/>
        </p:nvPicPr>
        <p:blipFill>
          <a:blip r:embed="rId2"/>
          <a:stretch>
            <a:fillRect/>
          </a:stretch>
        </p:blipFill>
        <p:spPr>
          <a:xfrm>
            <a:off x="1361440" y="1178560"/>
            <a:ext cx="9397365" cy="3126105"/>
          </a:xfrm>
          <a:prstGeom prst="rect">
            <a:avLst/>
          </a:prstGeom>
        </p:spPr>
      </p:pic>
      <p:sp>
        <p:nvSpPr>
          <p:cNvPr id="8" name="Rectangles 7"/>
          <p:cNvSpPr/>
          <p:nvPr/>
        </p:nvSpPr>
        <p:spPr>
          <a:xfrm>
            <a:off x="-10160" y="4902200"/>
            <a:ext cx="12202795" cy="1941830"/>
          </a:xfrm>
          <a:prstGeom prst="rect">
            <a:avLst/>
          </a:prstGeom>
          <a:solidFill>
            <a:schemeClr val="accent1">
              <a:lumMod val="75000"/>
            </a:schemeClr>
          </a:solidFill>
          <a:ln w="57150">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457200" lvl="1" indent="457200" algn="just"/>
            <a:r>
              <a:rPr lang="en-US"/>
              <a:t>- Nhân viên đăng nhập vào hệ thống quản lý nhà sách, hệ thống nhận thông tin cung cấp bởi nhân viên (thông tin sách, hóa đơn,...).</a:t>
            </a:r>
          </a:p>
          <a:p>
            <a:pPr algn="just"/>
            <a:r>
              <a:rPr lang="en-US"/>
              <a:t>	- Hệ thống quản lý nhà sách sẽ phản hồi thông tin đăng nhập của nhân viên, đã cập nhật thành công thông tin nhân viên cung cấp.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Rounded Rectangle 4"/>
          <p:cNvSpPr/>
          <p:nvPr/>
        </p:nvSpPr>
        <p:spPr>
          <a:xfrm>
            <a:off x="7893685" y="69215"/>
            <a:ext cx="4182745" cy="6717665"/>
          </a:xfrm>
          <a:prstGeom prst="roundRect">
            <a:avLst/>
          </a:prstGeom>
          <a:solidFill>
            <a:schemeClr val="accent1">
              <a:lumMod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457200" algn="ctr"/>
            <a:r>
              <a:rPr lang="vi-VN" altLang="en-US" sz="2000">
                <a:solidFill>
                  <a:schemeClr val="bg1"/>
                </a:solidFill>
                <a:latin typeface="Bahnschrift SemiBold" panose="020B0502040204020203" charset="0"/>
                <a:cs typeface="Bahnschrift SemiBold" panose="020B0502040204020203" charset="0"/>
              </a:rPr>
              <a:t>Mô hình DFD mức 1</a:t>
            </a:r>
            <a:endParaRPr lang="en-US">
              <a:solidFill>
                <a:schemeClr val="bg1"/>
              </a:solidFill>
              <a:latin typeface="Bahnschrift SemiBold" panose="020B0502040204020203" charset="0"/>
              <a:cs typeface="Bahnschrift SemiBold" panose="020B0502040204020203" charset="0"/>
            </a:endParaRPr>
          </a:p>
          <a:p>
            <a:pPr indent="457200" algn="ctr"/>
            <a:endParaRPr lang="en-US">
              <a:solidFill>
                <a:schemeClr val="bg1"/>
              </a:solidFill>
            </a:endParaRPr>
          </a:p>
          <a:p>
            <a:pPr algn="just"/>
            <a:r>
              <a:rPr lang="en-US">
                <a:solidFill>
                  <a:schemeClr val="bg1"/>
                </a:solidFill>
              </a:rPr>
              <a:t>- Nhân viên yêu cầu đăng nhập vào hệ thống bằng tài khoản quản trị.</a:t>
            </a:r>
          </a:p>
          <a:p>
            <a:pPr algn="just"/>
            <a:endParaRPr lang="en-US">
              <a:solidFill>
                <a:schemeClr val="bg1"/>
              </a:solidFill>
            </a:endParaRPr>
          </a:p>
          <a:p>
            <a:pPr algn="just"/>
            <a:r>
              <a:rPr lang="en-US">
                <a:solidFill>
                  <a:schemeClr val="bg1"/>
                </a:solidFill>
              </a:rPr>
              <a:t>- Hệ thống sẽ phản hồi lại cho nhân viên và tiến hành đăng nhập vào.</a:t>
            </a:r>
          </a:p>
          <a:p>
            <a:pPr algn="just"/>
            <a:endParaRPr lang="en-US">
              <a:solidFill>
                <a:schemeClr val="bg1"/>
              </a:solidFill>
            </a:endParaRPr>
          </a:p>
          <a:p>
            <a:pPr algn="just"/>
            <a:r>
              <a:rPr lang="en-US">
                <a:solidFill>
                  <a:schemeClr val="bg1"/>
                </a:solidFill>
              </a:rPr>
              <a:t>- Nhân viên bên trong hệ thống sẽ có quyền thêm thông tin nhân viên mới cũng như là chức năng thêm sửa xóa thông tin các nhân viên khác. </a:t>
            </a:r>
          </a:p>
        </p:txBody>
      </p:sp>
      <p:sp>
        <p:nvSpPr>
          <p:cNvPr id="9" name="Rounded Rectangle 8"/>
          <p:cNvSpPr/>
          <p:nvPr/>
        </p:nvSpPr>
        <p:spPr>
          <a:xfrm>
            <a:off x="71120" y="69215"/>
            <a:ext cx="7734300" cy="6717665"/>
          </a:xfrm>
          <a:prstGeom prst="roundRect">
            <a:avLst/>
          </a:prstGeom>
          <a:blipFill rotWithShape="1">
            <a:blip r:embed="rId2"/>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s 6"/>
          <p:cNvSpPr/>
          <p:nvPr/>
        </p:nvSpPr>
        <p:spPr>
          <a:xfrm>
            <a:off x="0" y="0"/>
            <a:ext cx="12192000" cy="1480820"/>
          </a:xfrm>
          <a:prstGeom prst="rect">
            <a:avLst/>
          </a:prstGeom>
          <a:solidFill>
            <a:srgbClr val="05348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aphicFrame>
        <p:nvGraphicFramePr>
          <p:cNvPr id="5" name="Table 4"/>
          <p:cNvGraphicFramePr/>
          <p:nvPr/>
        </p:nvGraphicFramePr>
        <p:xfrm>
          <a:off x="0" y="1480185"/>
          <a:ext cx="12192000" cy="5377815"/>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1792605">
                <a:tc>
                  <a:txBody>
                    <a:bodyPr/>
                    <a:lstStyle/>
                    <a:p>
                      <a:pPr algn="ctr">
                        <a:buNone/>
                      </a:pPr>
                      <a:endParaRPr lang="vi-VN" altLang="en-US" b="1">
                        <a:solidFill>
                          <a:schemeClr val="bg1"/>
                        </a:solidFill>
                      </a:endParaRPr>
                    </a:p>
                    <a:p>
                      <a:pPr algn="ctr">
                        <a:buNone/>
                      </a:pPr>
                      <a:endParaRPr lang="vi-VN" altLang="en-US" b="1">
                        <a:solidFill>
                          <a:schemeClr val="bg1"/>
                        </a:solidFill>
                      </a:endParaRPr>
                    </a:p>
                    <a:p>
                      <a:pPr algn="ctr">
                        <a:buNone/>
                      </a:pPr>
                      <a:r>
                        <a:rPr lang="vi-VN" altLang="en-US" b="1">
                          <a:solidFill>
                            <a:schemeClr val="bg1"/>
                          </a:solidFill>
                        </a:rPr>
                        <a:t>HUỲNH NHỰT HUY</a:t>
                      </a:r>
                    </a:p>
                  </a:txBody>
                  <a:tcPr>
                    <a:solidFill>
                      <a:schemeClr val="accent1">
                        <a:lumMod val="75000"/>
                      </a:schemeClr>
                    </a:solidFill>
                  </a:tcPr>
                </a:tc>
                <a:tc>
                  <a:txBody>
                    <a:bodyPr/>
                    <a:lstStyle/>
                    <a:p>
                      <a:pPr>
                        <a:buNone/>
                      </a:pPr>
                      <a:endParaRPr lang="en-US" b="1">
                        <a:solidFill>
                          <a:schemeClr val="bg1"/>
                        </a:solidFill>
                      </a:endParaRPr>
                    </a:p>
                    <a:p>
                      <a:pPr>
                        <a:buNone/>
                      </a:pPr>
                      <a:endParaRPr lang="en-US" b="1">
                        <a:solidFill>
                          <a:schemeClr val="bg1"/>
                        </a:solidFill>
                      </a:endParaRPr>
                    </a:p>
                    <a:p>
                      <a:pPr>
                        <a:buNone/>
                      </a:pPr>
                      <a:r>
                        <a:rPr lang="en-US" b="1">
                          <a:solidFill>
                            <a:schemeClr val="bg1"/>
                          </a:solidFill>
                        </a:rPr>
                        <a:t>- Vẽ mô hình DFD</a:t>
                      </a:r>
                      <a:r>
                        <a:rPr lang="vi-VN" altLang="en-US" b="1">
                          <a:solidFill>
                            <a:schemeClr val="bg1"/>
                          </a:solidFill>
                        </a:rPr>
                        <a:t>, t</a:t>
                      </a:r>
                      <a:r>
                        <a:rPr lang="en-US" b="1">
                          <a:solidFill>
                            <a:schemeClr val="bg1"/>
                          </a:solidFill>
                        </a:rPr>
                        <a:t>ạo bài trình chiếu báo cáo bằng powerpoint</a:t>
                      </a:r>
                    </a:p>
                  </a:txBody>
                  <a:tcPr>
                    <a:solidFill>
                      <a:schemeClr val="accent1">
                        <a:lumMod val="75000"/>
                      </a:schemeClr>
                    </a:solidFill>
                  </a:tcPr>
                </a:tc>
                <a:extLst>
                  <a:ext uri="{0D108BD9-81ED-4DB2-BD59-A6C34878D82A}">
                    <a16:rowId xmlns:a16="http://schemas.microsoft.com/office/drawing/2014/main" val="10000"/>
                  </a:ext>
                </a:extLst>
              </a:tr>
              <a:tr h="1792605">
                <a:tc>
                  <a:txBody>
                    <a:bodyPr/>
                    <a:lstStyle/>
                    <a:p>
                      <a:pPr algn="ctr">
                        <a:buNone/>
                      </a:pPr>
                      <a:endParaRPr lang="vi-VN" altLang="en-US" b="1">
                        <a:solidFill>
                          <a:schemeClr val="bg1"/>
                        </a:solidFill>
                      </a:endParaRPr>
                    </a:p>
                    <a:p>
                      <a:pPr algn="ctr">
                        <a:buNone/>
                      </a:pPr>
                      <a:endParaRPr lang="vi-VN" altLang="en-US" b="1">
                        <a:solidFill>
                          <a:schemeClr val="bg1"/>
                        </a:solidFill>
                      </a:endParaRPr>
                    </a:p>
                    <a:p>
                      <a:pPr algn="ctr">
                        <a:buNone/>
                      </a:pPr>
                      <a:r>
                        <a:rPr lang="vi-VN" altLang="en-US" b="1">
                          <a:solidFill>
                            <a:schemeClr val="bg1"/>
                          </a:solidFill>
                        </a:rPr>
                        <a:t>HỒ HOÀNG PHÚC</a:t>
                      </a:r>
                    </a:p>
                  </a:txBody>
                  <a:tcPr>
                    <a:solidFill>
                      <a:schemeClr val="accent1">
                        <a:lumMod val="75000"/>
                      </a:schemeClr>
                    </a:solidFill>
                  </a:tcPr>
                </a:tc>
                <a:tc>
                  <a:txBody>
                    <a:bodyPr/>
                    <a:lstStyle/>
                    <a:p>
                      <a:pPr algn="just">
                        <a:buNone/>
                      </a:pPr>
                      <a:endParaRPr lang="en-US" b="1">
                        <a:solidFill>
                          <a:schemeClr val="bg1"/>
                        </a:solidFill>
                      </a:endParaRPr>
                    </a:p>
                    <a:p>
                      <a:pPr algn="just">
                        <a:buNone/>
                      </a:pPr>
                      <a:endParaRPr lang="en-US" b="1">
                        <a:solidFill>
                          <a:schemeClr val="bg1"/>
                        </a:solidFill>
                      </a:endParaRPr>
                    </a:p>
                    <a:p>
                      <a:pPr algn="just">
                        <a:buNone/>
                      </a:pPr>
                      <a:r>
                        <a:rPr lang="en-US" b="1">
                          <a:solidFill>
                            <a:schemeClr val="bg1"/>
                          </a:solidFill>
                        </a:rPr>
                        <a:t>- Tạo giao diện và viết mã nguồn cho dự án bằng winform</a:t>
                      </a:r>
                    </a:p>
                  </a:txBody>
                  <a:tcPr>
                    <a:solidFill>
                      <a:schemeClr val="accent1">
                        <a:lumMod val="75000"/>
                      </a:schemeClr>
                    </a:solidFill>
                  </a:tcPr>
                </a:tc>
                <a:extLst>
                  <a:ext uri="{0D108BD9-81ED-4DB2-BD59-A6C34878D82A}">
                    <a16:rowId xmlns:a16="http://schemas.microsoft.com/office/drawing/2014/main" val="10001"/>
                  </a:ext>
                </a:extLst>
              </a:tr>
              <a:tr h="1792605">
                <a:tc>
                  <a:txBody>
                    <a:bodyPr/>
                    <a:lstStyle/>
                    <a:p>
                      <a:pPr algn="ctr">
                        <a:buNone/>
                      </a:pPr>
                      <a:endParaRPr lang="vi-VN" altLang="en-US" b="1">
                        <a:solidFill>
                          <a:schemeClr val="bg1"/>
                        </a:solidFill>
                      </a:endParaRPr>
                    </a:p>
                    <a:p>
                      <a:pPr algn="ctr">
                        <a:buNone/>
                      </a:pPr>
                      <a:endParaRPr lang="vi-VN" altLang="en-US" b="1">
                        <a:solidFill>
                          <a:schemeClr val="bg1"/>
                        </a:solidFill>
                      </a:endParaRPr>
                    </a:p>
                    <a:p>
                      <a:pPr algn="ctr">
                        <a:buNone/>
                      </a:pPr>
                      <a:r>
                        <a:rPr lang="vi-VN" altLang="en-US" b="1">
                          <a:solidFill>
                            <a:schemeClr val="bg1"/>
                          </a:solidFill>
                        </a:rPr>
                        <a:t>NGUYỄN TÍN THÀNH</a:t>
                      </a:r>
                    </a:p>
                  </a:txBody>
                  <a:tcPr>
                    <a:solidFill>
                      <a:schemeClr val="accent1">
                        <a:lumMod val="75000"/>
                      </a:schemeClr>
                    </a:solidFill>
                  </a:tcPr>
                </a:tc>
                <a:tc>
                  <a:txBody>
                    <a:bodyPr/>
                    <a:lstStyle/>
                    <a:p>
                      <a:pPr algn="just">
                        <a:buNone/>
                      </a:pPr>
                      <a:endParaRPr lang="en-US" b="1">
                        <a:solidFill>
                          <a:schemeClr val="bg1"/>
                        </a:solidFill>
                      </a:endParaRPr>
                    </a:p>
                    <a:p>
                      <a:pPr algn="just">
                        <a:buNone/>
                      </a:pPr>
                      <a:endParaRPr lang="en-US" b="1">
                        <a:solidFill>
                          <a:schemeClr val="bg1"/>
                        </a:solidFill>
                      </a:endParaRPr>
                    </a:p>
                    <a:p>
                      <a:pPr algn="just">
                        <a:buNone/>
                      </a:pPr>
                      <a:r>
                        <a:rPr lang="en-US" b="1">
                          <a:solidFill>
                            <a:schemeClr val="bg1"/>
                          </a:solidFill>
                        </a:rPr>
                        <a:t>- Vẽ mô hình ERD và viết cơ sở dữ liệu cho dự án</a:t>
                      </a:r>
                    </a:p>
                    <a:p>
                      <a:pPr algn="just">
                        <a:buNone/>
                      </a:pPr>
                      <a:r>
                        <a:rPr lang="en-US" b="1">
                          <a:solidFill>
                            <a:schemeClr val="bg1"/>
                          </a:solidFill>
                        </a:rPr>
                        <a:t>- Viết báo cáo bằng word</a:t>
                      </a:r>
                    </a:p>
                  </a:txBody>
                  <a:tcPr>
                    <a:solidFill>
                      <a:schemeClr val="accent1">
                        <a:lumMod val="75000"/>
                      </a:schemeClr>
                    </a:solidFill>
                  </a:tcPr>
                </a:tc>
                <a:extLst>
                  <a:ext uri="{0D108BD9-81ED-4DB2-BD59-A6C34878D82A}">
                    <a16:rowId xmlns:a16="http://schemas.microsoft.com/office/drawing/2014/main" val="10002"/>
                  </a:ext>
                </a:extLst>
              </a:tr>
            </a:tbl>
          </a:graphicData>
        </a:graphic>
      </p:graphicFrame>
      <p:sp>
        <p:nvSpPr>
          <p:cNvPr id="8" name="Rectangles 7"/>
          <p:cNvSpPr/>
          <p:nvPr/>
        </p:nvSpPr>
        <p:spPr>
          <a:xfrm>
            <a:off x="2287905" y="393700"/>
            <a:ext cx="7616190" cy="706755"/>
          </a:xfrm>
          <a:prstGeom prst="rect">
            <a:avLst/>
          </a:prstGeom>
          <a:noFill/>
          <a:ln>
            <a:noFill/>
          </a:ln>
        </p:spPr>
        <p:txBody>
          <a:bodyPr wrap="none" rtlCol="0" anchor="t">
            <a:spAutoFit/>
          </a:bodyPr>
          <a:lstStyle/>
          <a:p>
            <a:pPr algn="ctr"/>
            <a:r>
              <a:rPr lang="vi-VN" altLang="en-US" sz="4000" b="1">
                <a:solidFill>
                  <a:schemeClr val="bg1"/>
                </a:solidFill>
                <a:effectLst>
                  <a:outerShdw blurRad="38100" dist="19050" dir="2700000" algn="tl" rotWithShape="0">
                    <a:schemeClr val="dk1">
                      <a:alpha val="40000"/>
                    </a:schemeClr>
                  </a:outerShdw>
                </a:effectLst>
              </a:rPr>
              <a:t>BẢNG PHÂN CHIA CÔNG VIỆC</a:t>
            </a: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ounded Rectangle 5"/>
          <p:cNvSpPr/>
          <p:nvPr/>
        </p:nvSpPr>
        <p:spPr>
          <a:xfrm>
            <a:off x="63500" y="121285"/>
            <a:ext cx="7781925" cy="6654800"/>
          </a:xfrm>
          <a:prstGeom prst="roundRect">
            <a:avLst/>
          </a:prstGeom>
          <a:blipFill rotWithShape="1">
            <a:blip r:embed="rId2"/>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00" name="Text Box 99"/>
          <p:cNvSpPr txBox="1"/>
          <p:nvPr/>
        </p:nvSpPr>
        <p:spPr>
          <a:xfrm>
            <a:off x="659765" y="400050"/>
            <a:ext cx="5080000" cy="460375"/>
          </a:xfrm>
          <a:prstGeom prst="rect">
            <a:avLst/>
          </a:prstGeom>
          <a:noFill/>
          <a:ln w="9525">
            <a:noFill/>
          </a:ln>
        </p:spPr>
        <p:txBody>
          <a:bodyPr>
            <a:spAutoFit/>
          </a:bodyPr>
          <a:lstStyle/>
          <a:p>
            <a:pPr marL="228600" indent="-228600"/>
            <a:r>
              <a:rPr lang="en-US" sz="2400" b="1">
                <a:latin typeface="Times New Roman" panose="02020603050405020304" charset="0"/>
              </a:rPr>
              <a:t>Ô xử lý mức 2:</a:t>
            </a:r>
          </a:p>
        </p:txBody>
      </p:sp>
      <p:sp>
        <p:nvSpPr>
          <p:cNvPr id="5" name="Rounded Rectangle 4"/>
          <p:cNvSpPr/>
          <p:nvPr/>
        </p:nvSpPr>
        <p:spPr>
          <a:xfrm>
            <a:off x="7924165" y="121285"/>
            <a:ext cx="4152265" cy="6655435"/>
          </a:xfrm>
          <a:prstGeom prst="roundRect">
            <a:avLst/>
          </a:prstGeom>
          <a:solidFill>
            <a:schemeClr val="accent1">
              <a:lumMod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457200" algn="ctr"/>
            <a:r>
              <a:rPr lang="vi-VN" altLang="en-US" sz="2000">
                <a:solidFill>
                  <a:schemeClr val="bg1"/>
                </a:solidFill>
                <a:latin typeface="Bahnschrift SemiBold" panose="020B0502040204020203" charset="0"/>
                <a:cs typeface="Bahnschrift SemiBold" panose="020B0502040204020203" charset="0"/>
              </a:rPr>
              <a:t>Mô hình DFD mức 2</a:t>
            </a:r>
            <a:endParaRPr lang="en-US">
              <a:solidFill>
                <a:schemeClr val="bg1"/>
              </a:solidFill>
              <a:latin typeface="Bahnschrift SemiBold" panose="020B0502040204020203" charset="0"/>
              <a:cs typeface="Bahnschrift SemiBold" panose="020B0502040204020203" charset="0"/>
            </a:endParaRPr>
          </a:p>
          <a:p>
            <a:pPr indent="457200" algn="ctr"/>
            <a:endParaRPr lang="en-US">
              <a:solidFill>
                <a:schemeClr val="bg1"/>
              </a:solidFill>
            </a:endParaRPr>
          </a:p>
          <a:p>
            <a:pPr algn="just"/>
            <a:r>
              <a:rPr lang="en-US">
                <a:solidFill>
                  <a:schemeClr val="bg1"/>
                </a:solidFill>
              </a:rPr>
              <a:t>- Khách hàng cung cấp thông tin cá nhân của mình cho nhân viên.</a:t>
            </a:r>
          </a:p>
          <a:p>
            <a:pPr algn="just"/>
            <a:endParaRPr lang="en-US">
              <a:solidFill>
                <a:schemeClr val="bg1"/>
              </a:solidFill>
            </a:endParaRPr>
          </a:p>
          <a:p>
            <a:pPr algn="just"/>
            <a:r>
              <a:rPr lang="en-US">
                <a:solidFill>
                  <a:schemeClr val="bg1"/>
                </a:solidFill>
              </a:rPr>
              <a:t>- Nhân viên tiến hành thêm thông tin khách hàng vào hệ thống, nếu có lỗi sẽ sửa thông tin của khách hàng lại.</a:t>
            </a:r>
          </a:p>
          <a:p>
            <a:pPr algn="just"/>
            <a:endParaRPr lang="en-US">
              <a:solidFill>
                <a:schemeClr val="bg1"/>
              </a:solidFill>
            </a:endParaRPr>
          </a:p>
          <a:p>
            <a:pPr algn="just"/>
            <a:r>
              <a:rPr lang="en-US">
                <a:solidFill>
                  <a:schemeClr val="bg1"/>
                </a:solidFill>
              </a:rPr>
              <a:t>- Nhân viên phản hồi lại thông tin đã nhập vào cho khách hàng, khách hàng nhận phản hồi từ nhân viên.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ounded Rectangle 5"/>
          <p:cNvSpPr/>
          <p:nvPr/>
        </p:nvSpPr>
        <p:spPr>
          <a:xfrm>
            <a:off x="176530" y="184150"/>
            <a:ext cx="7587615" cy="6591935"/>
          </a:xfrm>
          <a:prstGeom prst="roundRect">
            <a:avLst/>
          </a:prstGeom>
          <a:blipFill rotWithShape="1">
            <a:blip r:embed="rId2"/>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 name="Rounded Rectangle 4"/>
          <p:cNvSpPr/>
          <p:nvPr/>
        </p:nvSpPr>
        <p:spPr>
          <a:xfrm>
            <a:off x="7924165" y="121285"/>
            <a:ext cx="4152265" cy="6655435"/>
          </a:xfrm>
          <a:prstGeom prst="roundRect">
            <a:avLst/>
          </a:prstGeom>
          <a:solidFill>
            <a:schemeClr val="accent1">
              <a:lumMod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457200" algn="ctr"/>
            <a:r>
              <a:rPr lang="vi-VN" altLang="en-US" sz="2000">
                <a:solidFill>
                  <a:schemeClr val="bg1"/>
                </a:solidFill>
                <a:latin typeface="Bahnschrift SemiBold" panose="020B0502040204020203" charset="0"/>
                <a:cs typeface="Bahnschrift SemiBold" panose="020B0502040204020203" charset="0"/>
              </a:rPr>
              <a:t>Mô hình DFD mức 2 </a:t>
            </a:r>
            <a:endParaRPr lang="en-US">
              <a:solidFill>
                <a:schemeClr val="bg1"/>
              </a:solidFill>
              <a:latin typeface="Bahnschrift SemiBold" panose="020B0502040204020203" charset="0"/>
              <a:cs typeface="Bahnschrift SemiBold" panose="020B0502040204020203" charset="0"/>
            </a:endParaRPr>
          </a:p>
          <a:p>
            <a:pPr indent="457200" algn="ctr"/>
            <a:endParaRPr lang="en-US">
              <a:solidFill>
                <a:schemeClr val="bg1"/>
              </a:solidFill>
            </a:endParaRPr>
          </a:p>
          <a:p>
            <a:pPr algn="just"/>
            <a:r>
              <a:rPr lang="en-US">
                <a:solidFill>
                  <a:schemeClr val="bg1"/>
                </a:solidFill>
              </a:rPr>
              <a:t>- Nhân viên kiểm tra thông tin sách mà khách hàng đã chọn từ 1 số tiêu chí như: tác giả, nhà xuất bản, thể loại,… sau đó tiến hành kiểm tra xem số lượng sách trong kho còn hay không, nếu còn tiến hành tính tổng tiền phản hồi lại cho khách hàng trên hệ thống.</a:t>
            </a:r>
          </a:p>
          <a:p>
            <a:pPr algn="just"/>
            <a:endParaRPr lang="en-US">
              <a:solidFill>
                <a:schemeClr val="bg1"/>
              </a:solidFill>
            </a:endParaRPr>
          </a:p>
          <a:p>
            <a:pPr algn="just"/>
            <a:r>
              <a:rPr lang="en-US">
                <a:solidFill>
                  <a:schemeClr val="bg1"/>
                </a:solidFill>
                <a:cs typeface="+mn-lt"/>
              </a:rPr>
              <a:t>- Nhân viên sau đó sẽ nhận bảng </a:t>
            </a:r>
            <a:r>
              <a:rPr lang="vi-VN" altLang="en-US">
                <a:solidFill>
                  <a:schemeClr val="bg1"/>
                </a:solidFill>
                <a:cs typeface="+mn-lt"/>
              </a:rPr>
              <a:t>hóa đơn</a:t>
            </a:r>
            <a:r>
              <a:rPr lang="en-US">
                <a:solidFill>
                  <a:schemeClr val="bg1"/>
                </a:solidFill>
                <a:cs typeface="+mn-lt"/>
              </a:rPr>
              <a:t> và tổng số tiền của sản phẩm đó từ hệ thống.</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ounded Rectangle 5"/>
          <p:cNvSpPr/>
          <p:nvPr/>
        </p:nvSpPr>
        <p:spPr>
          <a:xfrm>
            <a:off x="63500" y="121920"/>
            <a:ext cx="7700645" cy="6654800"/>
          </a:xfrm>
          <a:prstGeom prst="roundRect">
            <a:avLst/>
          </a:prstGeom>
          <a:blipFill rotWithShape="1">
            <a:blip r:embed="rId2"/>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 name="Rounded Rectangle 4"/>
          <p:cNvSpPr/>
          <p:nvPr/>
        </p:nvSpPr>
        <p:spPr>
          <a:xfrm>
            <a:off x="7924165" y="121285"/>
            <a:ext cx="4152265" cy="6655435"/>
          </a:xfrm>
          <a:prstGeom prst="roundRect">
            <a:avLst/>
          </a:prstGeom>
          <a:solidFill>
            <a:schemeClr val="accent1">
              <a:lumMod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457200" algn="ctr"/>
            <a:r>
              <a:rPr lang="vi-VN" altLang="en-US" sz="2000">
                <a:solidFill>
                  <a:schemeClr val="bg1"/>
                </a:solidFill>
                <a:latin typeface="Bahnschrift SemiBold" panose="020B0502040204020203" charset="0"/>
                <a:cs typeface="Bahnschrift SemiBold" panose="020B0502040204020203" charset="0"/>
              </a:rPr>
              <a:t>Mô hình DFD mức 2 </a:t>
            </a:r>
            <a:r>
              <a:rPr lang="vi-VN" altLang="en-US">
                <a:solidFill>
                  <a:schemeClr val="bg1"/>
                </a:solidFill>
                <a:latin typeface="Bahnschrift SemiBold" panose="020B0502040204020203" charset="0"/>
                <a:cs typeface="Bahnschrift SemiBold" panose="020B0502040204020203" charset="0"/>
              </a:rPr>
              <a:t> </a:t>
            </a:r>
            <a:endParaRPr lang="en-US">
              <a:solidFill>
                <a:schemeClr val="bg1"/>
              </a:solidFill>
            </a:endParaRPr>
          </a:p>
          <a:p>
            <a:pPr algn="just"/>
            <a:endParaRPr lang="en-US">
              <a:solidFill>
                <a:schemeClr val="bg1"/>
              </a:solidFill>
            </a:endParaRPr>
          </a:p>
          <a:p>
            <a:pPr algn="just"/>
            <a:r>
              <a:rPr lang="en-US">
                <a:solidFill>
                  <a:schemeClr val="bg1"/>
                </a:solidFill>
              </a:rPr>
              <a:t>- Nhân viên tiến hành kiểm tra lại hóa đơn gồm thông tin chi tiết của khách hàng, thông tin sản phẩm và tổng số tiền của sản phẩm đó sau đó xuất hóa đơn ra, một bảng đưa cho khách hàng, một bảng giữ lại.</a:t>
            </a:r>
          </a:p>
          <a:p>
            <a:pPr algn="just"/>
            <a:endParaRPr lang="en-US">
              <a:solidFill>
                <a:schemeClr val="bg1"/>
              </a:solidFill>
            </a:endParaRPr>
          </a:p>
          <a:p>
            <a:pPr algn="just"/>
            <a:r>
              <a:rPr lang="en-US">
                <a:solidFill>
                  <a:schemeClr val="bg1"/>
                </a:solidFill>
              </a:rPr>
              <a:t>- Khách hàng nhận hóa đơn từ nhân viên và tiến hành thanh toán.</a:t>
            </a:r>
          </a:p>
          <a:p>
            <a:pPr algn="just"/>
            <a:endParaRPr lang="en-US">
              <a:solidFill>
                <a:schemeClr val="bg1"/>
              </a:solidFill>
            </a:endParaRPr>
          </a:p>
          <a:p>
            <a:pPr algn="just"/>
            <a:r>
              <a:rPr lang="en-US">
                <a:solidFill>
                  <a:schemeClr val="bg1"/>
                </a:solidFill>
              </a:rPr>
              <a:t>- Nhân viên nhận tiền từ khách hàng và tiến hành thống kê.</a:t>
            </a:r>
          </a:p>
        </p:txBody>
      </p: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635" y="3009265"/>
            <a:ext cx="12192635" cy="840105"/>
          </a:xfrm>
          <a:prstGeom prst="rect">
            <a:avLst/>
          </a:prstGeom>
          <a:noFill/>
        </p:spPr>
        <p:txBody>
          <a:bodyPr wrap="square" rtlCol="0">
            <a:noAutofit/>
          </a:bodyPr>
          <a:lstStyle/>
          <a:p>
            <a:pPr algn="ctr"/>
            <a:r>
              <a:rPr lang="en-US" sz="4800" b="1">
                <a:solidFill>
                  <a:schemeClr val="bg1"/>
                </a:solidFill>
                <a:latin typeface="Times New Roman" panose="02020603050405020304" charset="0"/>
                <a:cs typeface="Times New Roman" panose="02020603050405020304" charset="0"/>
              </a:rPr>
              <a:t>CHƯƠNG 3 </a:t>
            </a:r>
            <a:r>
              <a:rPr lang="vi-VN" altLang="en-US" sz="4800" b="1">
                <a:solidFill>
                  <a:schemeClr val="bg1"/>
                </a:solidFill>
                <a:latin typeface="Times New Roman" panose="02020603050405020304" charset="0"/>
                <a:cs typeface="Times New Roman" panose="02020603050405020304" charset="0"/>
              </a:rPr>
              <a:t>: THIẾT KẾ GIAO DIỆN </a:t>
            </a:r>
            <a:r>
              <a:rPr lang="en-US" sz="4800" b="1">
                <a:solidFill>
                  <a:schemeClr val="bg1"/>
                </a:solidFill>
                <a:latin typeface="Times New Roman" panose="02020603050405020304" charset="0"/>
                <a:cs typeface="Times New Roman" panose="02020603050405020304" charset="0"/>
              </a:rPr>
              <a:t> </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38" name="Picture 38"/>
          <p:cNvPicPr/>
          <p:nvPr/>
        </p:nvPicPr>
        <p:blipFill>
          <a:blip r:embed="rId2">
            <a:extLst>
              <a:ext uri="{28A0092B-C50C-407E-A947-70E740481C1C}">
                <a14:useLocalDpi xmlns:a14="http://schemas.microsoft.com/office/drawing/2010/main" val="0"/>
              </a:ext>
            </a:extLst>
          </a:blip>
          <a:stretch>
            <a:fillRect/>
          </a:stretch>
        </p:blipFill>
        <p:spPr>
          <a:xfrm>
            <a:off x="10629583" y="1784668"/>
            <a:ext cx="5400000" cy="2520000"/>
          </a:xfrm>
          <a:prstGeom prst="rect">
            <a:avLst/>
          </a:prstGeom>
        </p:spPr>
      </p:pic>
      <p:pic>
        <p:nvPicPr>
          <p:cNvPr id="39" name="Picture 39"/>
          <p:cNvPicPr/>
          <p:nvPr/>
        </p:nvPicPr>
        <p:blipFill>
          <a:blip r:embed="rId3">
            <a:extLst>
              <a:ext uri="{28A0092B-C50C-407E-A947-70E740481C1C}">
                <a14:useLocalDpi xmlns:a14="http://schemas.microsoft.com/office/drawing/2010/main" val="0"/>
              </a:ext>
            </a:extLst>
          </a:blip>
          <a:stretch>
            <a:fillRect/>
          </a:stretch>
        </p:blipFill>
        <p:spPr>
          <a:xfrm>
            <a:off x="16369030" y="1784985"/>
            <a:ext cx="5400000" cy="2520000"/>
          </a:xfrm>
          <a:prstGeom prst="rect">
            <a:avLst/>
          </a:prstGeom>
        </p:spPr>
      </p:pic>
      <p:pic>
        <p:nvPicPr>
          <p:cNvPr id="37" name="Picture 37"/>
          <p:cNvPicPr/>
          <p:nvPr/>
        </p:nvPicPr>
        <p:blipFill>
          <a:blip r:embed="rId4">
            <a:extLst>
              <a:ext uri="{28A0092B-C50C-407E-A947-70E740481C1C}">
                <a14:useLocalDpi xmlns:a14="http://schemas.microsoft.com/office/drawing/2010/main" val="0"/>
              </a:ext>
            </a:extLst>
          </a:blip>
          <a:stretch>
            <a:fillRect/>
          </a:stretch>
        </p:blipFill>
        <p:spPr>
          <a:xfrm>
            <a:off x="-4169410" y="1784350"/>
            <a:ext cx="5400000" cy="2520000"/>
          </a:xfrm>
          <a:prstGeom prst="rect">
            <a:avLst/>
          </a:prstGeom>
        </p:spPr>
      </p:pic>
      <p:pic>
        <p:nvPicPr>
          <p:cNvPr id="36" name="Picture 36"/>
          <p:cNvPicPr/>
          <p:nvPr/>
        </p:nvPicPr>
        <p:blipFill>
          <a:blip r:embed="rId5">
            <a:extLst>
              <a:ext uri="{28A0092B-C50C-407E-A947-70E740481C1C}">
                <a14:useLocalDpi xmlns:a14="http://schemas.microsoft.com/office/drawing/2010/main" val="0"/>
              </a:ext>
            </a:extLst>
          </a:blip>
          <a:stretch>
            <a:fillRect/>
          </a:stretch>
        </p:blipFill>
        <p:spPr>
          <a:xfrm>
            <a:off x="-10349230" y="1784985"/>
            <a:ext cx="5400000" cy="2520000"/>
          </a:xfrm>
          <a:prstGeom prst="rect">
            <a:avLst/>
          </a:prstGeom>
        </p:spPr>
      </p:pic>
      <p:pic>
        <p:nvPicPr>
          <p:cNvPr id="35" name="Picture 35"/>
          <p:cNvPicPr/>
          <p:nvPr/>
        </p:nvPicPr>
        <p:blipFill>
          <a:blip r:embed="rId6">
            <a:extLst>
              <a:ext uri="{28A0092B-C50C-407E-A947-70E740481C1C}">
                <a14:useLocalDpi xmlns:a14="http://schemas.microsoft.com/office/drawing/2010/main" val="0"/>
              </a:ext>
            </a:extLst>
          </a:blip>
          <a:stretch>
            <a:fillRect/>
          </a:stretch>
        </p:blipFill>
        <p:spPr>
          <a:xfrm>
            <a:off x="22108795" y="1784668"/>
            <a:ext cx="5400000" cy="2520000"/>
          </a:xfrm>
          <a:prstGeom prst="rect">
            <a:avLst/>
          </a:prstGeom>
        </p:spPr>
      </p:pic>
      <p:pic>
        <p:nvPicPr>
          <p:cNvPr id="8" name="Picture 36"/>
          <p:cNvPicPr/>
          <p:nvPr/>
        </p:nvPicPr>
        <p:blipFill>
          <a:blip r:embed="rId5">
            <a:extLst>
              <a:ext uri="{28A0092B-C50C-407E-A947-70E740481C1C}">
                <a14:useLocalDpi xmlns:a14="http://schemas.microsoft.com/office/drawing/2010/main" val="0"/>
              </a:ext>
            </a:extLst>
          </a:blip>
          <a:stretch>
            <a:fillRect/>
          </a:stretch>
        </p:blipFill>
        <p:spPr>
          <a:xfrm>
            <a:off x="27848560" y="1784350"/>
            <a:ext cx="5400000" cy="2520000"/>
          </a:xfrm>
          <a:prstGeom prst="rect">
            <a:avLst/>
          </a:prstGeom>
        </p:spPr>
      </p:pic>
      <p:pic>
        <p:nvPicPr>
          <p:cNvPr id="9" name="Picture 35"/>
          <p:cNvPicPr/>
          <p:nvPr/>
        </p:nvPicPr>
        <p:blipFill>
          <a:blip r:embed="rId6">
            <a:extLst>
              <a:ext uri="{28A0092B-C50C-407E-A947-70E740481C1C}">
                <a14:useLocalDpi xmlns:a14="http://schemas.microsoft.com/office/drawing/2010/main" val="0"/>
              </a:ext>
            </a:extLst>
          </a:blip>
          <a:stretch>
            <a:fillRect/>
          </a:stretch>
        </p:blipFill>
        <p:spPr>
          <a:xfrm>
            <a:off x="-16529050" y="1784033"/>
            <a:ext cx="5400000" cy="2520000"/>
          </a:xfrm>
          <a:prstGeom prst="rect">
            <a:avLst/>
          </a:prstGeom>
        </p:spPr>
      </p:pic>
      <p:pic>
        <p:nvPicPr>
          <p:cNvPr id="10" name="Picture 17"/>
          <p:cNvPicPr/>
          <p:nvPr/>
        </p:nvPicPr>
        <p:blipFill>
          <a:blip r:embed="rId7">
            <a:extLst>
              <a:ext uri="{28A0092B-C50C-407E-A947-70E740481C1C}">
                <a14:useLocalDpi xmlns:a14="http://schemas.microsoft.com/office/drawing/2010/main" val="0"/>
              </a:ext>
            </a:extLst>
          </a:blip>
          <a:stretch>
            <a:fillRect/>
          </a:stretch>
        </p:blipFill>
        <p:spPr>
          <a:xfrm>
            <a:off x="2010410" y="-10574020"/>
            <a:ext cx="8280000" cy="5400000"/>
          </a:xfrm>
          <a:prstGeom prst="rect">
            <a:avLst/>
          </a:prstGeom>
        </p:spPr>
      </p:pic>
      <p:pic>
        <p:nvPicPr>
          <p:cNvPr id="11" name="Picture 38"/>
          <p:cNvPicPr/>
          <p:nvPr/>
        </p:nvPicPr>
        <p:blipFill>
          <a:blip r:embed="rId2">
            <a:extLst>
              <a:ext uri="{28A0092B-C50C-407E-A947-70E740481C1C}">
                <a14:useLocalDpi xmlns:a14="http://schemas.microsoft.com/office/drawing/2010/main" val="0"/>
              </a:ext>
            </a:extLst>
          </a:blip>
          <a:stretch>
            <a:fillRect/>
          </a:stretch>
        </p:blipFill>
        <p:spPr>
          <a:xfrm>
            <a:off x="10629583" y="-9518332"/>
            <a:ext cx="5400000" cy="2520000"/>
          </a:xfrm>
          <a:prstGeom prst="rect">
            <a:avLst/>
          </a:prstGeom>
        </p:spPr>
      </p:pic>
      <p:pic>
        <p:nvPicPr>
          <p:cNvPr id="12" name="Picture 39"/>
          <p:cNvPicPr/>
          <p:nvPr/>
        </p:nvPicPr>
        <p:blipFill>
          <a:blip r:embed="rId3">
            <a:extLst>
              <a:ext uri="{28A0092B-C50C-407E-A947-70E740481C1C}">
                <a14:useLocalDpi xmlns:a14="http://schemas.microsoft.com/office/drawing/2010/main" val="0"/>
              </a:ext>
            </a:extLst>
          </a:blip>
          <a:stretch>
            <a:fillRect/>
          </a:stretch>
        </p:blipFill>
        <p:spPr>
          <a:xfrm>
            <a:off x="16369030" y="-9518015"/>
            <a:ext cx="5400000" cy="2520000"/>
          </a:xfrm>
          <a:prstGeom prst="rect">
            <a:avLst/>
          </a:prstGeom>
        </p:spPr>
      </p:pic>
      <p:pic>
        <p:nvPicPr>
          <p:cNvPr id="13" name="Picture 37"/>
          <p:cNvPicPr/>
          <p:nvPr/>
        </p:nvPicPr>
        <p:blipFill>
          <a:blip r:embed="rId4">
            <a:extLst>
              <a:ext uri="{28A0092B-C50C-407E-A947-70E740481C1C}">
                <a14:useLocalDpi xmlns:a14="http://schemas.microsoft.com/office/drawing/2010/main" val="0"/>
              </a:ext>
            </a:extLst>
          </a:blip>
          <a:stretch>
            <a:fillRect/>
          </a:stretch>
        </p:blipFill>
        <p:spPr>
          <a:xfrm>
            <a:off x="-4169410" y="-9518650"/>
            <a:ext cx="5400000" cy="2520000"/>
          </a:xfrm>
          <a:prstGeom prst="rect">
            <a:avLst/>
          </a:prstGeom>
        </p:spPr>
      </p:pic>
      <p:pic>
        <p:nvPicPr>
          <p:cNvPr id="14" name="Picture 36"/>
          <p:cNvPicPr/>
          <p:nvPr/>
        </p:nvPicPr>
        <p:blipFill>
          <a:blip r:embed="rId5">
            <a:extLst>
              <a:ext uri="{28A0092B-C50C-407E-A947-70E740481C1C}">
                <a14:useLocalDpi xmlns:a14="http://schemas.microsoft.com/office/drawing/2010/main" val="0"/>
              </a:ext>
            </a:extLst>
          </a:blip>
          <a:stretch>
            <a:fillRect/>
          </a:stretch>
        </p:blipFill>
        <p:spPr>
          <a:xfrm>
            <a:off x="-10349230" y="-9518015"/>
            <a:ext cx="5400000" cy="2520000"/>
          </a:xfrm>
          <a:prstGeom prst="rect">
            <a:avLst/>
          </a:prstGeom>
        </p:spPr>
      </p:pic>
      <p:pic>
        <p:nvPicPr>
          <p:cNvPr id="15" name="Picture 35"/>
          <p:cNvPicPr/>
          <p:nvPr/>
        </p:nvPicPr>
        <p:blipFill>
          <a:blip r:embed="rId6">
            <a:extLst>
              <a:ext uri="{28A0092B-C50C-407E-A947-70E740481C1C}">
                <a14:useLocalDpi xmlns:a14="http://schemas.microsoft.com/office/drawing/2010/main" val="0"/>
              </a:ext>
            </a:extLst>
          </a:blip>
          <a:stretch>
            <a:fillRect/>
          </a:stretch>
        </p:blipFill>
        <p:spPr>
          <a:xfrm>
            <a:off x="22108795" y="-9518332"/>
            <a:ext cx="5400000" cy="2520000"/>
          </a:xfrm>
          <a:prstGeom prst="rect">
            <a:avLst/>
          </a:prstGeom>
        </p:spPr>
      </p:pic>
      <p:pic>
        <p:nvPicPr>
          <p:cNvPr id="16" name="Picture 36"/>
          <p:cNvPicPr/>
          <p:nvPr/>
        </p:nvPicPr>
        <p:blipFill>
          <a:blip r:embed="rId5">
            <a:extLst>
              <a:ext uri="{28A0092B-C50C-407E-A947-70E740481C1C}">
                <a14:useLocalDpi xmlns:a14="http://schemas.microsoft.com/office/drawing/2010/main" val="0"/>
              </a:ext>
            </a:extLst>
          </a:blip>
          <a:stretch>
            <a:fillRect/>
          </a:stretch>
        </p:blipFill>
        <p:spPr>
          <a:xfrm>
            <a:off x="27848560" y="-9518650"/>
            <a:ext cx="5400000" cy="2520000"/>
          </a:xfrm>
          <a:prstGeom prst="rect">
            <a:avLst/>
          </a:prstGeom>
        </p:spPr>
      </p:pic>
      <p:pic>
        <p:nvPicPr>
          <p:cNvPr id="18" name="Picture 35"/>
          <p:cNvPicPr/>
          <p:nvPr/>
        </p:nvPicPr>
        <p:blipFill>
          <a:blip r:embed="rId6">
            <a:extLst>
              <a:ext uri="{28A0092B-C50C-407E-A947-70E740481C1C}">
                <a14:useLocalDpi xmlns:a14="http://schemas.microsoft.com/office/drawing/2010/main" val="0"/>
              </a:ext>
            </a:extLst>
          </a:blip>
          <a:stretch>
            <a:fillRect/>
          </a:stretch>
        </p:blipFill>
        <p:spPr>
          <a:xfrm>
            <a:off x="-16529050" y="-9518967"/>
            <a:ext cx="5400000" cy="2520000"/>
          </a:xfrm>
          <a:prstGeom prst="rect">
            <a:avLst/>
          </a:prstGeom>
        </p:spPr>
      </p:pic>
      <p:sp>
        <p:nvSpPr>
          <p:cNvPr id="19" name="Text Box 18"/>
          <p:cNvSpPr txBox="1"/>
          <p:nvPr/>
        </p:nvSpPr>
        <p:spPr>
          <a:xfrm>
            <a:off x="3359150" y="-40005"/>
            <a:ext cx="5473065" cy="645160"/>
          </a:xfrm>
          <a:prstGeom prst="rect">
            <a:avLst/>
          </a:prstGeom>
          <a:noFill/>
        </p:spPr>
        <p:txBody>
          <a:bodyPr wrap="square" rtlCol="0">
            <a:spAutoFit/>
          </a:bodyPr>
          <a:lstStyle/>
          <a:p>
            <a:pPr algn="ctr"/>
            <a:r>
              <a:rPr lang="en-US">
                <a:solidFill>
                  <a:schemeClr val="bg1"/>
                </a:solidFill>
                <a:latin typeface="Segoe UI Black" panose="020B0A02040204020203" charset="0"/>
                <a:cs typeface="Segoe UI Black" panose="020B0A02040204020203" charset="0"/>
              </a:rPr>
              <a:t>1.1</a:t>
            </a:r>
          </a:p>
          <a:p>
            <a:pPr algn="ctr"/>
            <a:r>
              <a:rPr lang="en-US">
                <a:solidFill>
                  <a:schemeClr val="bg1"/>
                </a:solidFill>
                <a:latin typeface="Segoe UI Black" panose="020B0A02040204020203" charset="0"/>
                <a:cs typeface="Segoe UI Black" panose="020B0A02040204020203" charset="0"/>
              </a:rPr>
              <a:t>GIAO DIỆN LIÊN QUAN ĐẾN THÊM, XÓA, SỬA</a:t>
            </a:r>
          </a:p>
        </p:txBody>
      </p:sp>
      <p:sp>
        <p:nvSpPr>
          <p:cNvPr id="21" name="Text Box 20"/>
          <p:cNvSpPr txBox="1"/>
          <p:nvPr/>
        </p:nvSpPr>
        <p:spPr>
          <a:xfrm>
            <a:off x="-9824085" y="360680"/>
            <a:ext cx="4349750" cy="368300"/>
          </a:xfrm>
          <a:prstGeom prst="rect">
            <a:avLst/>
          </a:prstGeom>
          <a:noFill/>
        </p:spPr>
        <p:txBody>
          <a:bodyPr wrap="square" rtlCol="0">
            <a:spAutoFit/>
          </a:bodyPr>
          <a:lstStyle/>
          <a:p>
            <a:r>
              <a:rPr lang="en-US"/>
              <a:t>GIAO DIỆN LIÊN QUAN ĐẾN THÊM, XÓA, SỬA</a:t>
            </a:r>
          </a:p>
        </p:txBody>
      </p:sp>
      <p:sp>
        <p:nvSpPr>
          <p:cNvPr id="22" name="Text Box 21"/>
          <p:cNvSpPr txBox="1"/>
          <p:nvPr/>
        </p:nvSpPr>
        <p:spPr>
          <a:xfrm>
            <a:off x="-16003905" y="360680"/>
            <a:ext cx="4349750" cy="368300"/>
          </a:xfrm>
          <a:prstGeom prst="rect">
            <a:avLst/>
          </a:prstGeom>
          <a:noFill/>
        </p:spPr>
        <p:txBody>
          <a:bodyPr wrap="square" rtlCol="0">
            <a:spAutoFit/>
          </a:bodyPr>
          <a:lstStyle/>
          <a:p>
            <a:r>
              <a:rPr lang="en-US"/>
              <a:t>GIAO DIỆN LIÊN QUAN ĐẾN THÊM, XÓA, SỬA</a:t>
            </a:r>
          </a:p>
        </p:txBody>
      </p:sp>
      <p:sp>
        <p:nvSpPr>
          <p:cNvPr id="24" name="Text Box 23"/>
          <p:cNvSpPr txBox="1"/>
          <p:nvPr/>
        </p:nvSpPr>
        <p:spPr>
          <a:xfrm>
            <a:off x="16894175" y="122555"/>
            <a:ext cx="4349750" cy="368300"/>
          </a:xfrm>
          <a:prstGeom prst="rect">
            <a:avLst/>
          </a:prstGeom>
          <a:noFill/>
        </p:spPr>
        <p:txBody>
          <a:bodyPr wrap="square" rtlCol="0">
            <a:spAutoFit/>
          </a:bodyPr>
          <a:lstStyle/>
          <a:p>
            <a:r>
              <a:rPr lang="en-US"/>
              <a:t>GIAO DIỆN LIÊN QUAN ĐẾN THÊM, XÓA, SỬA</a:t>
            </a:r>
          </a:p>
        </p:txBody>
      </p:sp>
      <p:sp>
        <p:nvSpPr>
          <p:cNvPr id="25" name="Text Box 24"/>
          <p:cNvSpPr txBox="1"/>
          <p:nvPr/>
        </p:nvSpPr>
        <p:spPr>
          <a:xfrm>
            <a:off x="22633940" y="0"/>
            <a:ext cx="4349750" cy="368300"/>
          </a:xfrm>
          <a:prstGeom prst="rect">
            <a:avLst/>
          </a:prstGeom>
          <a:noFill/>
        </p:spPr>
        <p:txBody>
          <a:bodyPr wrap="square" rtlCol="0">
            <a:spAutoFit/>
          </a:bodyPr>
          <a:lstStyle/>
          <a:p>
            <a:r>
              <a:rPr lang="en-US"/>
              <a:t>GIAO DIỆN LIÊN QUAN ĐẾN THÊM, XÓA, SỬA</a:t>
            </a:r>
          </a:p>
        </p:txBody>
      </p:sp>
      <p:sp>
        <p:nvSpPr>
          <p:cNvPr id="26" name="Text Box 25"/>
          <p:cNvSpPr txBox="1"/>
          <p:nvPr/>
        </p:nvSpPr>
        <p:spPr>
          <a:xfrm>
            <a:off x="28373705" y="0"/>
            <a:ext cx="4349750" cy="368300"/>
          </a:xfrm>
          <a:prstGeom prst="rect">
            <a:avLst/>
          </a:prstGeom>
          <a:noFill/>
        </p:spPr>
        <p:txBody>
          <a:bodyPr wrap="square" rtlCol="0">
            <a:spAutoFit/>
          </a:bodyPr>
          <a:lstStyle/>
          <a:p>
            <a:r>
              <a:rPr lang="en-US"/>
              <a:t>GIAO DIỆN LIÊN QUAN ĐẾN THÊM, XÓA, SỬA</a:t>
            </a:r>
          </a:p>
        </p:txBody>
      </p:sp>
      <p:sp>
        <p:nvSpPr>
          <p:cNvPr id="27" name="Text Box 26"/>
          <p:cNvSpPr txBox="1"/>
          <p:nvPr/>
        </p:nvSpPr>
        <p:spPr>
          <a:xfrm>
            <a:off x="4064000" y="6193155"/>
            <a:ext cx="4064000" cy="645160"/>
          </a:xfrm>
          <a:prstGeom prst="rect">
            <a:avLst/>
          </a:prstGeom>
          <a:noFill/>
        </p:spPr>
        <p:txBody>
          <a:bodyPr wrap="square" rtlCol="0">
            <a:spAutoFit/>
          </a:bodyPr>
          <a:lstStyle/>
          <a:p>
            <a:pPr algn="ctr"/>
            <a:r>
              <a:rPr lang="en-US">
                <a:solidFill>
                  <a:schemeClr val="bg1"/>
                </a:solidFill>
              </a:rPr>
              <a:t> Giao diện thêm sách có các chức năng cơ bản: Thêm, sửa, xóa các loại sách</a:t>
            </a:r>
          </a:p>
        </p:txBody>
      </p:sp>
      <p:pic>
        <p:nvPicPr>
          <p:cNvPr id="2"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5010" y="728980"/>
            <a:ext cx="8291830" cy="5356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17" name="Picture 17"/>
          <p:cNvPicPr/>
          <p:nvPr/>
        </p:nvPicPr>
        <p:blipFill>
          <a:blip r:embed="rId2">
            <a:extLst>
              <a:ext uri="{28A0092B-C50C-407E-A947-70E740481C1C}">
                <a14:useLocalDpi xmlns:a14="http://schemas.microsoft.com/office/drawing/2010/main" val="0"/>
              </a:ext>
            </a:extLst>
          </a:blip>
          <a:stretch>
            <a:fillRect/>
          </a:stretch>
        </p:blipFill>
        <p:spPr>
          <a:xfrm>
            <a:off x="-4169410" y="1972310"/>
            <a:ext cx="5400000" cy="2520000"/>
          </a:xfrm>
          <a:prstGeom prst="rect">
            <a:avLst/>
          </a:prstGeom>
        </p:spPr>
      </p:pic>
      <p:pic>
        <p:nvPicPr>
          <p:cNvPr id="38" name="Picture 38"/>
          <p:cNvPicPr/>
          <p:nvPr/>
        </p:nvPicPr>
        <p:blipFill>
          <a:blip r:embed="rId3">
            <a:extLst>
              <a:ext uri="{28A0092B-C50C-407E-A947-70E740481C1C}">
                <a14:useLocalDpi xmlns:a14="http://schemas.microsoft.com/office/drawing/2010/main" val="0"/>
              </a:ext>
            </a:extLst>
          </a:blip>
          <a:stretch>
            <a:fillRect/>
          </a:stretch>
        </p:blipFill>
        <p:spPr>
          <a:xfrm>
            <a:off x="2010230" y="792798"/>
            <a:ext cx="8280000" cy="5400000"/>
          </a:xfrm>
          <a:prstGeom prst="rect">
            <a:avLst/>
          </a:prstGeom>
        </p:spPr>
      </p:pic>
      <p:pic>
        <p:nvPicPr>
          <p:cNvPr id="39" name="Picture 39"/>
          <p:cNvPicPr/>
          <p:nvPr/>
        </p:nvPicPr>
        <p:blipFill>
          <a:blip r:embed="rId4">
            <a:extLst>
              <a:ext uri="{28A0092B-C50C-407E-A947-70E740481C1C}">
                <a14:useLocalDpi xmlns:a14="http://schemas.microsoft.com/office/drawing/2010/main" val="0"/>
              </a:ext>
            </a:extLst>
          </a:blip>
          <a:stretch>
            <a:fillRect/>
          </a:stretch>
        </p:blipFill>
        <p:spPr>
          <a:xfrm>
            <a:off x="10409397" y="1972945"/>
            <a:ext cx="5400000" cy="2520000"/>
          </a:xfrm>
          <a:prstGeom prst="rect">
            <a:avLst/>
          </a:prstGeom>
        </p:spPr>
      </p:pic>
      <p:pic>
        <p:nvPicPr>
          <p:cNvPr id="37" name="Picture 37"/>
          <p:cNvPicPr/>
          <p:nvPr/>
        </p:nvPicPr>
        <p:blipFill>
          <a:blip r:embed="rId5">
            <a:extLst>
              <a:ext uri="{28A0092B-C50C-407E-A947-70E740481C1C}">
                <a14:useLocalDpi xmlns:a14="http://schemas.microsoft.com/office/drawing/2010/main" val="0"/>
              </a:ext>
            </a:extLst>
          </a:blip>
          <a:stretch>
            <a:fillRect/>
          </a:stretch>
        </p:blipFill>
        <p:spPr>
          <a:xfrm>
            <a:off x="-10349230" y="1972310"/>
            <a:ext cx="5400000" cy="2520000"/>
          </a:xfrm>
          <a:prstGeom prst="rect">
            <a:avLst/>
          </a:prstGeom>
        </p:spPr>
      </p:pic>
      <p:pic>
        <p:nvPicPr>
          <p:cNvPr id="36" name="Picture 36"/>
          <p:cNvPicPr/>
          <p:nvPr/>
        </p:nvPicPr>
        <p:blipFill>
          <a:blip r:embed="rId6">
            <a:extLst>
              <a:ext uri="{28A0092B-C50C-407E-A947-70E740481C1C}">
                <a14:useLocalDpi xmlns:a14="http://schemas.microsoft.com/office/drawing/2010/main" val="0"/>
              </a:ext>
            </a:extLst>
          </a:blip>
          <a:stretch>
            <a:fillRect/>
          </a:stretch>
        </p:blipFill>
        <p:spPr>
          <a:xfrm>
            <a:off x="-16529050" y="1972945"/>
            <a:ext cx="5400000" cy="2520000"/>
          </a:xfrm>
          <a:prstGeom prst="rect">
            <a:avLst/>
          </a:prstGeom>
        </p:spPr>
      </p:pic>
      <p:pic>
        <p:nvPicPr>
          <p:cNvPr id="35" name="Picture 35"/>
          <p:cNvPicPr/>
          <p:nvPr/>
        </p:nvPicPr>
        <p:blipFill>
          <a:blip r:embed="rId7">
            <a:extLst>
              <a:ext uri="{28A0092B-C50C-407E-A947-70E740481C1C}">
                <a14:useLocalDpi xmlns:a14="http://schemas.microsoft.com/office/drawing/2010/main" val="0"/>
              </a:ext>
            </a:extLst>
          </a:blip>
          <a:stretch>
            <a:fillRect/>
          </a:stretch>
        </p:blipFill>
        <p:spPr>
          <a:xfrm>
            <a:off x="16149003" y="1972628"/>
            <a:ext cx="5400000" cy="2520000"/>
          </a:xfrm>
          <a:prstGeom prst="rect">
            <a:avLst/>
          </a:prstGeom>
        </p:spPr>
      </p:pic>
      <p:pic>
        <p:nvPicPr>
          <p:cNvPr id="8" name="Picture 36"/>
          <p:cNvPicPr/>
          <p:nvPr/>
        </p:nvPicPr>
        <p:blipFill>
          <a:blip r:embed="rId6">
            <a:extLst>
              <a:ext uri="{28A0092B-C50C-407E-A947-70E740481C1C}">
                <a14:useLocalDpi xmlns:a14="http://schemas.microsoft.com/office/drawing/2010/main" val="0"/>
              </a:ext>
            </a:extLst>
          </a:blip>
          <a:stretch>
            <a:fillRect/>
          </a:stretch>
        </p:blipFill>
        <p:spPr>
          <a:xfrm>
            <a:off x="22108795" y="1972310"/>
            <a:ext cx="5400000" cy="2520000"/>
          </a:xfrm>
          <a:prstGeom prst="rect">
            <a:avLst/>
          </a:prstGeom>
        </p:spPr>
      </p:pic>
      <p:pic>
        <p:nvPicPr>
          <p:cNvPr id="10" name="Picture 17"/>
          <p:cNvPicPr/>
          <p:nvPr/>
        </p:nvPicPr>
        <p:blipFill>
          <a:blip r:embed="rId2">
            <a:extLst>
              <a:ext uri="{28A0092B-C50C-407E-A947-70E740481C1C}">
                <a14:useLocalDpi xmlns:a14="http://schemas.microsoft.com/office/drawing/2010/main" val="0"/>
              </a:ext>
            </a:extLst>
          </a:blip>
          <a:stretch>
            <a:fillRect/>
          </a:stretch>
        </p:blipFill>
        <p:spPr>
          <a:xfrm>
            <a:off x="2010410" y="-10574020"/>
            <a:ext cx="8280000" cy="5400000"/>
          </a:xfrm>
          <a:prstGeom prst="rect">
            <a:avLst/>
          </a:prstGeom>
        </p:spPr>
      </p:pic>
      <p:pic>
        <p:nvPicPr>
          <p:cNvPr id="11" name="Picture 38"/>
          <p:cNvPicPr/>
          <p:nvPr/>
        </p:nvPicPr>
        <p:blipFill>
          <a:blip r:embed="rId3">
            <a:extLst>
              <a:ext uri="{28A0092B-C50C-407E-A947-70E740481C1C}">
                <a14:useLocalDpi xmlns:a14="http://schemas.microsoft.com/office/drawing/2010/main" val="0"/>
              </a:ext>
            </a:extLst>
          </a:blip>
          <a:stretch>
            <a:fillRect/>
          </a:stretch>
        </p:blipFill>
        <p:spPr>
          <a:xfrm>
            <a:off x="10409397" y="-9518332"/>
            <a:ext cx="5400000" cy="2520000"/>
          </a:xfrm>
          <a:prstGeom prst="rect">
            <a:avLst/>
          </a:prstGeom>
        </p:spPr>
      </p:pic>
      <p:pic>
        <p:nvPicPr>
          <p:cNvPr id="12" name="Picture 39"/>
          <p:cNvPicPr/>
          <p:nvPr/>
        </p:nvPicPr>
        <p:blipFill>
          <a:blip r:embed="rId4">
            <a:extLst>
              <a:ext uri="{28A0092B-C50C-407E-A947-70E740481C1C}">
                <a14:useLocalDpi xmlns:a14="http://schemas.microsoft.com/office/drawing/2010/main" val="0"/>
              </a:ext>
            </a:extLst>
          </a:blip>
          <a:stretch>
            <a:fillRect/>
          </a:stretch>
        </p:blipFill>
        <p:spPr>
          <a:xfrm>
            <a:off x="16149003" y="-9518015"/>
            <a:ext cx="5400000" cy="2520000"/>
          </a:xfrm>
          <a:prstGeom prst="rect">
            <a:avLst/>
          </a:prstGeom>
        </p:spPr>
      </p:pic>
      <p:pic>
        <p:nvPicPr>
          <p:cNvPr id="13" name="Picture 37"/>
          <p:cNvPicPr/>
          <p:nvPr/>
        </p:nvPicPr>
        <p:blipFill>
          <a:blip r:embed="rId5">
            <a:extLst>
              <a:ext uri="{28A0092B-C50C-407E-A947-70E740481C1C}">
                <a14:useLocalDpi xmlns:a14="http://schemas.microsoft.com/office/drawing/2010/main" val="0"/>
              </a:ext>
            </a:extLst>
          </a:blip>
          <a:stretch>
            <a:fillRect/>
          </a:stretch>
        </p:blipFill>
        <p:spPr>
          <a:xfrm>
            <a:off x="-4169590" y="-9519285"/>
            <a:ext cx="5400000" cy="2520000"/>
          </a:xfrm>
          <a:prstGeom prst="rect">
            <a:avLst/>
          </a:prstGeom>
        </p:spPr>
      </p:pic>
      <p:pic>
        <p:nvPicPr>
          <p:cNvPr id="14" name="Picture 36"/>
          <p:cNvPicPr/>
          <p:nvPr/>
        </p:nvPicPr>
        <p:blipFill>
          <a:blip r:embed="rId6">
            <a:extLst>
              <a:ext uri="{28A0092B-C50C-407E-A947-70E740481C1C}">
                <a14:useLocalDpi xmlns:a14="http://schemas.microsoft.com/office/drawing/2010/main" val="0"/>
              </a:ext>
            </a:extLst>
          </a:blip>
          <a:stretch>
            <a:fillRect/>
          </a:stretch>
        </p:blipFill>
        <p:spPr>
          <a:xfrm>
            <a:off x="-10349230" y="-9518015"/>
            <a:ext cx="5400000" cy="2520000"/>
          </a:xfrm>
          <a:prstGeom prst="rect">
            <a:avLst/>
          </a:prstGeom>
        </p:spPr>
      </p:pic>
      <p:pic>
        <p:nvPicPr>
          <p:cNvPr id="15" name="Picture 35"/>
          <p:cNvPicPr/>
          <p:nvPr/>
        </p:nvPicPr>
        <p:blipFill>
          <a:blip r:embed="rId7">
            <a:extLst>
              <a:ext uri="{28A0092B-C50C-407E-A947-70E740481C1C}">
                <a14:useLocalDpi xmlns:a14="http://schemas.microsoft.com/office/drawing/2010/main" val="0"/>
              </a:ext>
            </a:extLst>
          </a:blip>
          <a:stretch>
            <a:fillRect/>
          </a:stretch>
        </p:blipFill>
        <p:spPr>
          <a:xfrm>
            <a:off x="22108795" y="-9518332"/>
            <a:ext cx="5400000" cy="2520000"/>
          </a:xfrm>
          <a:prstGeom prst="rect">
            <a:avLst/>
          </a:prstGeom>
        </p:spPr>
      </p:pic>
      <p:pic>
        <p:nvPicPr>
          <p:cNvPr id="16" name="Picture 36"/>
          <p:cNvPicPr/>
          <p:nvPr/>
        </p:nvPicPr>
        <p:blipFill>
          <a:blip r:embed="rId6">
            <a:extLst>
              <a:ext uri="{28A0092B-C50C-407E-A947-70E740481C1C}">
                <a14:useLocalDpi xmlns:a14="http://schemas.microsoft.com/office/drawing/2010/main" val="0"/>
              </a:ext>
            </a:extLst>
          </a:blip>
          <a:stretch>
            <a:fillRect/>
          </a:stretch>
        </p:blipFill>
        <p:spPr>
          <a:xfrm>
            <a:off x="27848560" y="-9518650"/>
            <a:ext cx="5400000" cy="2520000"/>
          </a:xfrm>
          <a:prstGeom prst="rect">
            <a:avLst/>
          </a:prstGeom>
        </p:spPr>
      </p:pic>
      <p:pic>
        <p:nvPicPr>
          <p:cNvPr id="18" name="Picture 35"/>
          <p:cNvPicPr/>
          <p:nvPr/>
        </p:nvPicPr>
        <p:blipFill>
          <a:blip r:embed="rId7">
            <a:extLst>
              <a:ext uri="{28A0092B-C50C-407E-A947-70E740481C1C}">
                <a14:useLocalDpi xmlns:a14="http://schemas.microsoft.com/office/drawing/2010/main" val="0"/>
              </a:ext>
            </a:extLst>
          </a:blip>
          <a:stretch>
            <a:fillRect/>
          </a:stretch>
        </p:blipFill>
        <p:spPr>
          <a:xfrm>
            <a:off x="-16529050" y="-9518967"/>
            <a:ext cx="5400000" cy="2520000"/>
          </a:xfrm>
          <a:prstGeom prst="rect">
            <a:avLst/>
          </a:prstGeom>
        </p:spPr>
      </p:pic>
      <p:sp>
        <p:nvSpPr>
          <p:cNvPr id="21" name="Text Box 20"/>
          <p:cNvSpPr txBox="1"/>
          <p:nvPr/>
        </p:nvSpPr>
        <p:spPr>
          <a:xfrm>
            <a:off x="-9824085" y="360680"/>
            <a:ext cx="4349750" cy="368300"/>
          </a:xfrm>
          <a:prstGeom prst="rect">
            <a:avLst/>
          </a:prstGeom>
          <a:noFill/>
        </p:spPr>
        <p:txBody>
          <a:bodyPr wrap="square" rtlCol="0">
            <a:spAutoFit/>
          </a:bodyPr>
          <a:lstStyle/>
          <a:p>
            <a:r>
              <a:rPr lang="en-US"/>
              <a:t>GIAO DIỆN LIÊN QUAN ĐẾN THÊM, XÓA, SỬA</a:t>
            </a:r>
          </a:p>
        </p:txBody>
      </p:sp>
      <p:sp>
        <p:nvSpPr>
          <p:cNvPr id="22" name="Text Box 21"/>
          <p:cNvSpPr txBox="1"/>
          <p:nvPr/>
        </p:nvSpPr>
        <p:spPr>
          <a:xfrm>
            <a:off x="-16003905" y="360680"/>
            <a:ext cx="4349750" cy="368300"/>
          </a:xfrm>
          <a:prstGeom prst="rect">
            <a:avLst/>
          </a:prstGeom>
          <a:noFill/>
        </p:spPr>
        <p:txBody>
          <a:bodyPr wrap="square" rtlCol="0">
            <a:spAutoFit/>
          </a:bodyPr>
          <a:lstStyle/>
          <a:p>
            <a:r>
              <a:rPr lang="en-US"/>
              <a:t>GIAO DIỆN LIÊN QUAN ĐẾN THÊM, XÓA, SỬA</a:t>
            </a:r>
          </a:p>
        </p:txBody>
      </p:sp>
      <p:sp>
        <p:nvSpPr>
          <p:cNvPr id="24" name="Text Box 23"/>
          <p:cNvSpPr txBox="1"/>
          <p:nvPr/>
        </p:nvSpPr>
        <p:spPr>
          <a:xfrm>
            <a:off x="16894175" y="122555"/>
            <a:ext cx="4349750" cy="368300"/>
          </a:xfrm>
          <a:prstGeom prst="rect">
            <a:avLst/>
          </a:prstGeom>
          <a:noFill/>
        </p:spPr>
        <p:txBody>
          <a:bodyPr wrap="square" rtlCol="0">
            <a:spAutoFit/>
          </a:bodyPr>
          <a:lstStyle/>
          <a:p>
            <a:r>
              <a:rPr lang="en-US"/>
              <a:t>GIAO DIỆN LIÊN QUAN ĐẾN THÊM, XÓA, SỬA</a:t>
            </a:r>
          </a:p>
        </p:txBody>
      </p:sp>
      <p:sp>
        <p:nvSpPr>
          <p:cNvPr id="25" name="Text Box 24"/>
          <p:cNvSpPr txBox="1"/>
          <p:nvPr/>
        </p:nvSpPr>
        <p:spPr>
          <a:xfrm>
            <a:off x="22633940" y="0"/>
            <a:ext cx="4349750" cy="368300"/>
          </a:xfrm>
          <a:prstGeom prst="rect">
            <a:avLst/>
          </a:prstGeom>
          <a:noFill/>
        </p:spPr>
        <p:txBody>
          <a:bodyPr wrap="square" rtlCol="0">
            <a:spAutoFit/>
          </a:bodyPr>
          <a:lstStyle/>
          <a:p>
            <a:r>
              <a:rPr lang="en-US"/>
              <a:t>GIAO DIỆN LIÊN QUAN ĐẾN THÊM, XÓA, SỬA</a:t>
            </a:r>
          </a:p>
        </p:txBody>
      </p:sp>
      <p:sp>
        <p:nvSpPr>
          <p:cNvPr id="26" name="Text Box 25"/>
          <p:cNvSpPr txBox="1"/>
          <p:nvPr/>
        </p:nvSpPr>
        <p:spPr>
          <a:xfrm>
            <a:off x="28373705" y="0"/>
            <a:ext cx="4349750" cy="368300"/>
          </a:xfrm>
          <a:prstGeom prst="rect">
            <a:avLst/>
          </a:prstGeom>
          <a:noFill/>
        </p:spPr>
        <p:txBody>
          <a:bodyPr wrap="square" rtlCol="0">
            <a:spAutoFit/>
          </a:bodyPr>
          <a:lstStyle/>
          <a:p>
            <a:r>
              <a:rPr lang="en-US"/>
              <a:t>GIAO DIỆN LIÊN QUAN ĐẾN THÊM, XÓA, SỬA</a:t>
            </a:r>
          </a:p>
        </p:txBody>
      </p:sp>
      <p:sp>
        <p:nvSpPr>
          <p:cNvPr id="27" name="Text Box 26"/>
          <p:cNvSpPr txBox="1"/>
          <p:nvPr/>
        </p:nvSpPr>
        <p:spPr>
          <a:xfrm>
            <a:off x="4064000" y="6193155"/>
            <a:ext cx="4064000" cy="645160"/>
          </a:xfrm>
          <a:prstGeom prst="rect">
            <a:avLst/>
          </a:prstGeom>
          <a:noFill/>
        </p:spPr>
        <p:txBody>
          <a:bodyPr wrap="square" rtlCol="0">
            <a:spAutoFit/>
          </a:bodyPr>
          <a:lstStyle/>
          <a:p>
            <a:pPr algn="ctr"/>
            <a:r>
              <a:rPr lang="en-US"/>
              <a:t> </a:t>
            </a:r>
            <a:r>
              <a:rPr lang="en-US">
                <a:solidFill>
                  <a:schemeClr val="bg1"/>
                </a:solidFill>
              </a:rPr>
              <a:t>Giao diện thêm thể loại sách có các chức năng cơ bản: Thêm, sửa, xóa thể loại sách</a:t>
            </a:r>
          </a:p>
        </p:txBody>
      </p:sp>
      <p:pic>
        <p:nvPicPr>
          <p:cNvPr id="2" name="Picture 37"/>
          <p:cNvPicPr/>
          <p:nvPr/>
        </p:nvPicPr>
        <p:blipFill>
          <a:blip r:embed="rId5">
            <a:extLst>
              <a:ext uri="{28A0092B-C50C-407E-A947-70E740481C1C}">
                <a14:useLocalDpi xmlns:a14="http://schemas.microsoft.com/office/drawing/2010/main" val="0"/>
              </a:ext>
            </a:extLst>
          </a:blip>
          <a:stretch>
            <a:fillRect/>
          </a:stretch>
        </p:blipFill>
        <p:spPr>
          <a:xfrm>
            <a:off x="28068905" y="1972310"/>
            <a:ext cx="5400000" cy="2520000"/>
          </a:xfrm>
          <a:prstGeom prst="rect">
            <a:avLst/>
          </a:prstGeom>
        </p:spPr>
      </p:pic>
      <p:sp>
        <p:nvSpPr>
          <p:cNvPr id="7" name="Text Box 6"/>
          <p:cNvSpPr txBox="1"/>
          <p:nvPr/>
        </p:nvSpPr>
        <p:spPr>
          <a:xfrm>
            <a:off x="3048000" y="0"/>
            <a:ext cx="6096000" cy="645160"/>
          </a:xfrm>
          <a:prstGeom prst="rect">
            <a:avLst/>
          </a:prstGeom>
          <a:noFill/>
        </p:spPr>
        <p:txBody>
          <a:bodyPr wrap="square" rtlCol="0" anchor="t">
            <a:spAutoFit/>
          </a:bodyPr>
          <a:lstStyle/>
          <a:p>
            <a:pPr algn="ctr"/>
            <a:r>
              <a:rPr lang="en-US">
                <a:solidFill>
                  <a:schemeClr val="bg1"/>
                </a:solidFill>
                <a:latin typeface="Segoe UI Black" panose="020B0A02040204020203" charset="0"/>
                <a:cs typeface="Segoe UI Black" panose="020B0A02040204020203" charset="0"/>
                <a:sym typeface="+mn-ea"/>
              </a:rPr>
              <a:t>1.1</a:t>
            </a:r>
            <a:endParaRPr lang="en-US">
              <a:solidFill>
                <a:schemeClr val="bg1"/>
              </a:solidFill>
              <a:latin typeface="Segoe UI Black" panose="020B0A02040204020203" charset="0"/>
              <a:cs typeface="Segoe UI Black" panose="020B0A02040204020203" charset="0"/>
            </a:endParaRPr>
          </a:p>
          <a:p>
            <a:pPr algn="ctr"/>
            <a:r>
              <a:rPr lang="en-US">
                <a:solidFill>
                  <a:schemeClr val="bg1"/>
                </a:solidFill>
                <a:latin typeface="Segoe UI Black" panose="020B0A02040204020203" charset="0"/>
                <a:cs typeface="Segoe UI Black" panose="020B0A02040204020203" charset="0"/>
                <a:sym typeface="+mn-ea"/>
              </a:rPr>
              <a:t>GIAO DIỆN LIÊN QUAN ĐẾN THÊM, XÓA, SỬA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17" name="Picture 17"/>
          <p:cNvPicPr/>
          <p:nvPr/>
        </p:nvPicPr>
        <p:blipFill>
          <a:blip r:embed="rId2">
            <a:extLst>
              <a:ext uri="{28A0092B-C50C-407E-A947-70E740481C1C}">
                <a14:useLocalDpi xmlns:a14="http://schemas.microsoft.com/office/drawing/2010/main" val="0"/>
              </a:ext>
            </a:extLst>
          </a:blip>
          <a:stretch>
            <a:fillRect/>
          </a:stretch>
        </p:blipFill>
        <p:spPr>
          <a:xfrm>
            <a:off x="-10349230" y="1972310"/>
            <a:ext cx="5400000" cy="2520000"/>
          </a:xfrm>
          <a:prstGeom prst="rect">
            <a:avLst/>
          </a:prstGeom>
        </p:spPr>
      </p:pic>
      <p:pic>
        <p:nvPicPr>
          <p:cNvPr id="38" name="Picture 38"/>
          <p:cNvPicPr/>
          <p:nvPr/>
        </p:nvPicPr>
        <p:blipFill>
          <a:blip r:embed="rId3">
            <a:extLst>
              <a:ext uri="{28A0092B-C50C-407E-A947-70E740481C1C}">
                <a14:useLocalDpi xmlns:a14="http://schemas.microsoft.com/office/drawing/2010/main" val="0"/>
              </a:ext>
            </a:extLst>
          </a:blip>
          <a:stretch>
            <a:fillRect/>
          </a:stretch>
        </p:blipFill>
        <p:spPr>
          <a:xfrm>
            <a:off x="-4096565" y="1972628"/>
            <a:ext cx="5400000" cy="2520000"/>
          </a:xfrm>
          <a:prstGeom prst="rect">
            <a:avLst/>
          </a:prstGeom>
        </p:spPr>
      </p:pic>
      <p:pic>
        <p:nvPicPr>
          <p:cNvPr id="39" name="Picture 39"/>
          <p:cNvPicPr/>
          <p:nvPr/>
        </p:nvPicPr>
        <p:blipFill>
          <a:blip r:embed="rId4">
            <a:extLst>
              <a:ext uri="{28A0092B-C50C-407E-A947-70E740481C1C}">
                <a14:useLocalDpi xmlns:a14="http://schemas.microsoft.com/office/drawing/2010/main" val="0"/>
              </a:ext>
            </a:extLst>
          </a:blip>
          <a:stretch>
            <a:fillRect/>
          </a:stretch>
        </p:blipFill>
        <p:spPr>
          <a:xfrm>
            <a:off x="2010252" y="728980"/>
            <a:ext cx="8280000" cy="5400000"/>
          </a:xfrm>
          <a:prstGeom prst="rect">
            <a:avLst/>
          </a:prstGeom>
        </p:spPr>
      </p:pic>
      <p:pic>
        <p:nvPicPr>
          <p:cNvPr id="37" name="Picture 37"/>
          <p:cNvPicPr/>
          <p:nvPr/>
        </p:nvPicPr>
        <p:blipFill>
          <a:blip r:embed="rId5">
            <a:extLst>
              <a:ext uri="{28A0092B-C50C-407E-A947-70E740481C1C}">
                <a14:useLocalDpi xmlns:a14="http://schemas.microsoft.com/office/drawing/2010/main" val="0"/>
              </a:ext>
            </a:extLst>
          </a:blip>
          <a:stretch>
            <a:fillRect/>
          </a:stretch>
        </p:blipFill>
        <p:spPr>
          <a:xfrm>
            <a:off x="-16529050" y="1972310"/>
            <a:ext cx="5400000" cy="2520000"/>
          </a:xfrm>
          <a:prstGeom prst="rect">
            <a:avLst/>
          </a:prstGeom>
        </p:spPr>
      </p:pic>
      <p:pic>
        <p:nvPicPr>
          <p:cNvPr id="35" name="Picture 35"/>
          <p:cNvPicPr/>
          <p:nvPr/>
        </p:nvPicPr>
        <p:blipFill>
          <a:blip r:embed="rId6">
            <a:extLst>
              <a:ext uri="{28A0092B-C50C-407E-A947-70E740481C1C}">
                <a14:useLocalDpi xmlns:a14="http://schemas.microsoft.com/office/drawing/2010/main" val="0"/>
              </a:ext>
            </a:extLst>
          </a:blip>
          <a:stretch>
            <a:fillRect/>
          </a:stretch>
        </p:blipFill>
        <p:spPr>
          <a:xfrm>
            <a:off x="10529015" y="1971993"/>
            <a:ext cx="5400000" cy="2520000"/>
          </a:xfrm>
          <a:prstGeom prst="rect">
            <a:avLst/>
          </a:prstGeom>
        </p:spPr>
      </p:pic>
      <p:pic>
        <p:nvPicPr>
          <p:cNvPr id="8" name="Picture 36"/>
          <p:cNvPicPr/>
          <p:nvPr/>
        </p:nvPicPr>
        <p:blipFill>
          <a:blip r:embed="rId7">
            <a:extLst>
              <a:ext uri="{28A0092B-C50C-407E-A947-70E740481C1C}">
                <a14:useLocalDpi xmlns:a14="http://schemas.microsoft.com/office/drawing/2010/main" val="0"/>
              </a:ext>
            </a:extLst>
          </a:blip>
          <a:stretch>
            <a:fillRect/>
          </a:stretch>
        </p:blipFill>
        <p:spPr>
          <a:xfrm>
            <a:off x="16038989" y="1972310"/>
            <a:ext cx="5400000" cy="2520000"/>
          </a:xfrm>
          <a:prstGeom prst="rect">
            <a:avLst/>
          </a:prstGeom>
        </p:spPr>
      </p:pic>
      <p:pic>
        <p:nvPicPr>
          <p:cNvPr id="10" name="Picture 17"/>
          <p:cNvPicPr/>
          <p:nvPr/>
        </p:nvPicPr>
        <p:blipFill>
          <a:blip r:embed="rId2">
            <a:extLst>
              <a:ext uri="{28A0092B-C50C-407E-A947-70E740481C1C}">
                <a14:useLocalDpi xmlns:a14="http://schemas.microsoft.com/office/drawing/2010/main" val="0"/>
              </a:ext>
            </a:extLst>
          </a:blip>
          <a:stretch>
            <a:fillRect/>
          </a:stretch>
        </p:blipFill>
        <p:spPr>
          <a:xfrm>
            <a:off x="2010410" y="-10574020"/>
            <a:ext cx="8280000" cy="5400000"/>
          </a:xfrm>
          <a:prstGeom prst="rect">
            <a:avLst/>
          </a:prstGeom>
        </p:spPr>
      </p:pic>
      <p:pic>
        <p:nvPicPr>
          <p:cNvPr id="11" name="Picture 38"/>
          <p:cNvPicPr/>
          <p:nvPr/>
        </p:nvPicPr>
        <p:blipFill>
          <a:blip r:embed="rId3">
            <a:extLst>
              <a:ext uri="{28A0092B-C50C-407E-A947-70E740481C1C}">
                <a14:useLocalDpi xmlns:a14="http://schemas.microsoft.com/office/drawing/2010/main" val="0"/>
              </a:ext>
            </a:extLst>
          </a:blip>
          <a:stretch>
            <a:fillRect/>
          </a:stretch>
        </p:blipFill>
        <p:spPr>
          <a:xfrm>
            <a:off x="10189290" y="-9518332"/>
            <a:ext cx="5400000" cy="2520000"/>
          </a:xfrm>
          <a:prstGeom prst="rect">
            <a:avLst/>
          </a:prstGeom>
        </p:spPr>
      </p:pic>
      <p:pic>
        <p:nvPicPr>
          <p:cNvPr id="12" name="Picture 39"/>
          <p:cNvPicPr/>
          <p:nvPr/>
        </p:nvPicPr>
        <p:blipFill>
          <a:blip r:embed="rId4">
            <a:extLst>
              <a:ext uri="{28A0092B-C50C-407E-A947-70E740481C1C}">
                <a14:useLocalDpi xmlns:a14="http://schemas.microsoft.com/office/drawing/2010/main" val="0"/>
              </a:ext>
            </a:extLst>
          </a:blip>
          <a:stretch>
            <a:fillRect/>
          </a:stretch>
        </p:blipFill>
        <p:spPr>
          <a:xfrm>
            <a:off x="16038989" y="-9518015"/>
            <a:ext cx="5400000" cy="2520000"/>
          </a:xfrm>
          <a:prstGeom prst="rect">
            <a:avLst/>
          </a:prstGeom>
        </p:spPr>
      </p:pic>
      <p:pic>
        <p:nvPicPr>
          <p:cNvPr id="13" name="Picture 37"/>
          <p:cNvPicPr/>
          <p:nvPr/>
        </p:nvPicPr>
        <p:blipFill>
          <a:blip r:embed="rId5">
            <a:extLst>
              <a:ext uri="{28A0092B-C50C-407E-A947-70E740481C1C}">
                <a14:useLocalDpi xmlns:a14="http://schemas.microsoft.com/office/drawing/2010/main" val="0"/>
              </a:ext>
            </a:extLst>
          </a:blip>
          <a:stretch>
            <a:fillRect/>
          </a:stretch>
        </p:blipFill>
        <p:spPr>
          <a:xfrm>
            <a:off x="-4169590" y="-9519285"/>
            <a:ext cx="5400000" cy="2520000"/>
          </a:xfrm>
          <a:prstGeom prst="rect">
            <a:avLst/>
          </a:prstGeom>
        </p:spPr>
      </p:pic>
      <p:pic>
        <p:nvPicPr>
          <p:cNvPr id="14" name="Picture 36"/>
          <p:cNvPicPr/>
          <p:nvPr/>
        </p:nvPicPr>
        <p:blipFill>
          <a:blip r:embed="rId7">
            <a:extLst>
              <a:ext uri="{28A0092B-C50C-407E-A947-70E740481C1C}">
                <a14:useLocalDpi xmlns:a14="http://schemas.microsoft.com/office/drawing/2010/main" val="0"/>
              </a:ext>
            </a:extLst>
          </a:blip>
          <a:stretch>
            <a:fillRect/>
          </a:stretch>
        </p:blipFill>
        <p:spPr>
          <a:xfrm>
            <a:off x="-10349230" y="-9518015"/>
            <a:ext cx="5400000" cy="2520000"/>
          </a:xfrm>
          <a:prstGeom prst="rect">
            <a:avLst/>
          </a:prstGeom>
        </p:spPr>
      </p:pic>
      <p:pic>
        <p:nvPicPr>
          <p:cNvPr id="15" name="Picture 35"/>
          <p:cNvPicPr/>
          <p:nvPr/>
        </p:nvPicPr>
        <p:blipFill>
          <a:blip r:embed="rId6">
            <a:extLst>
              <a:ext uri="{28A0092B-C50C-407E-A947-70E740481C1C}">
                <a14:useLocalDpi xmlns:a14="http://schemas.microsoft.com/office/drawing/2010/main" val="0"/>
              </a:ext>
            </a:extLst>
          </a:blip>
          <a:stretch>
            <a:fillRect/>
          </a:stretch>
        </p:blipFill>
        <p:spPr>
          <a:xfrm>
            <a:off x="22108795" y="-9518332"/>
            <a:ext cx="5400000" cy="2520000"/>
          </a:xfrm>
          <a:prstGeom prst="rect">
            <a:avLst/>
          </a:prstGeom>
        </p:spPr>
      </p:pic>
      <p:pic>
        <p:nvPicPr>
          <p:cNvPr id="16" name="Picture 36"/>
          <p:cNvPicPr/>
          <p:nvPr/>
        </p:nvPicPr>
        <p:blipFill>
          <a:blip r:embed="rId7">
            <a:extLst>
              <a:ext uri="{28A0092B-C50C-407E-A947-70E740481C1C}">
                <a14:useLocalDpi xmlns:a14="http://schemas.microsoft.com/office/drawing/2010/main" val="0"/>
              </a:ext>
            </a:extLst>
          </a:blip>
          <a:stretch>
            <a:fillRect/>
          </a:stretch>
        </p:blipFill>
        <p:spPr>
          <a:xfrm>
            <a:off x="27848560" y="-9518650"/>
            <a:ext cx="5400000" cy="2520000"/>
          </a:xfrm>
          <a:prstGeom prst="rect">
            <a:avLst/>
          </a:prstGeom>
        </p:spPr>
      </p:pic>
      <p:pic>
        <p:nvPicPr>
          <p:cNvPr id="18" name="Picture 35"/>
          <p:cNvPicPr/>
          <p:nvPr/>
        </p:nvPicPr>
        <p:blipFill>
          <a:blip r:embed="rId6">
            <a:extLst>
              <a:ext uri="{28A0092B-C50C-407E-A947-70E740481C1C}">
                <a14:useLocalDpi xmlns:a14="http://schemas.microsoft.com/office/drawing/2010/main" val="0"/>
              </a:ext>
            </a:extLst>
          </a:blip>
          <a:stretch>
            <a:fillRect/>
          </a:stretch>
        </p:blipFill>
        <p:spPr>
          <a:xfrm>
            <a:off x="-16529050" y="-9518967"/>
            <a:ext cx="5400000" cy="2520000"/>
          </a:xfrm>
          <a:prstGeom prst="rect">
            <a:avLst/>
          </a:prstGeom>
        </p:spPr>
      </p:pic>
      <p:sp>
        <p:nvSpPr>
          <p:cNvPr id="21" name="Text Box 20"/>
          <p:cNvSpPr txBox="1"/>
          <p:nvPr/>
        </p:nvSpPr>
        <p:spPr>
          <a:xfrm>
            <a:off x="-9824085" y="360680"/>
            <a:ext cx="4349750" cy="368300"/>
          </a:xfrm>
          <a:prstGeom prst="rect">
            <a:avLst/>
          </a:prstGeom>
          <a:noFill/>
        </p:spPr>
        <p:txBody>
          <a:bodyPr wrap="square" rtlCol="0">
            <a:spAutoFit/>
          </a:bodyPr>
          <a:lstStyle/>
          <a:p>
            <a:r>
              <a:rPr lang="en-US"/>
              <a:t>GIAO DIỆN LIÊN QUAN ĐẾN THÊM, XÓA, SỬA</a:t>
            </a:r>
          </a:p>
        </p:txBody>
      </p:sp>
      <p:sp>
        <p:nvSpPr>
          <p:cNvPr id="22" name="Text Box 21"/>
          <p:cNvSpPr txBox="1"/>
          <p:nvPr/>
        </p:nvSpPr>
        <p:spPr>
          <a:xfrm>
            <a:off x="-16003905" y="360680"/>
            <a:ext cx="4349750" cy="368300"/>
          </a:xfrm>
          <a:prstGeom prst="rect">
            <a:avLst/>
          </a:prstGeom>
          <a:noFill/>
        </p:spPr>
        <p:txBody>
          <a:bodyPr wrap="square" rtlCol="0">
            <a:spAutoFit/>
          </a:bodyPr>
          <a:lstStyle/>
          <a:p>
            <a:r>
              <a:rPr lang="en-US"/>
              <a:t>GIAO DIỆN LIÊN QUAN ĐẾN THÊM, XÓA, SỬA</a:t>
            </a:r>
          </a:p>
        </p:txBody>
      </p:sp>
      <p:sp>
        <p:nvSpPr>
          <p:cNvPr id="24" name="Text Box 23"/>
          <p:cNvSpPr txBox="1"/>
          <p:nvPr/>
        </p:nvSpPr>
        <p:spPr>
          <a:xfrm>
            <a:off x="16894175" y="122555"/>
            <a:ext cx="4349750" cy="368300"/>
          </a:xfrm>
          <a:prstGeom prst="rect">
            <a:avLst/>
          </a:prstGeom>
          <a:noFill/>
        </p:spPr>
        <p:txBody>
          <a:bodyPr wrap="square" rtlCol="0">
            <a:spAutoFit/>
          </a:bodyPr>
          <a:lstStyle/>
          <a:p>
            <a:r>
              <a:rPr lang="en-US"/>
              <a:t>GIAO DIỆN LIÊN QUAN ĐẾN THÊM, XÓA, SỬA</a:t>
            </a:r>
          </a:p>
        </p:txBody>
      </p:sp>
      <p:sp>
        <p:nvSpPr>
          <p:cNvPr id="25" name="Text Box 24"/>
          <p:cNvSpPr txBox="1"/>
          <p:nvPr/>
        </p:nvSpPr>
        <p:spPr>
          <a:xfrm>
            <a:off x="22633940" y="0"/>
            <a:ext cx="4349750" cy="368300"/>
          </a:xfrm>
          <a:prstGeom prst="rect">
            <a:avLst/>
          </a:prstGeom>
          <a:noFill/>
        </p:spPr>
        <p:txBody>
          <a:bodyPr wrap="square" rtlCol="0">
            <a:spAutoFit/>
          </a:bodyPr>
          <a:lstStyle/>
          <a:p>
            <a:r>
              <a:rPr lang="en-US"/>
              <a:t>GIAO DIỆN LIÊN QUAN ĐẾN THÊM, XÓA, SỬA</a:t>
            </a:r>
          </a:p>
        </p:txBody>
      </p:sp>
      <p:sp>
        <p:nvSpPr>
          <p:cNvPr id="26" name="Text Box 25"/>
          <p:cNvSpPr txBox="1"/>
          <p:nvPr/>
        </p:nvSpPr>
        <p:spPr>
          <a:xfrm>
            <a:off x="28373705" y="0"/>
            <a:ext cx="4349750" cy="368300"/>
          </a:xfrm>
          <a:prstGeom prst="rect">
            <a:avLst/>
          </a:prstGeom>
          <a:noFill/>
        </p:spPr>
        <p:txBody>
          <a:bodyPr wrap="square" rtlCol="0">
            <a:spAutoFit/>
          </a:bodyPr>
          <a:lstStyle/>
          <a:p>
            <a:r>
              <a:rPr lang="en-US"/>
              <a:t>GIAO DIỆN LIÊN QUAN ĐẾN THÊM, XÓA, SỬA</a:t>
            </a:r>
          </a:p>
        </p:txBody>
      </p:sp>
      <p:pic>
        <p:nvPicPr>
          <p:cNvPr id="2" name="Picture 37"/>
          <p:cNvPicPr/>
          <p:nvPr/>
        </p:nvPicPr>
        <p:blipFill>
          <a:blip r:embed="rId5">
            <a:extLst>
              <a:ext uri="{28A0092B-C50C-407E-A947-70E740481C1C}">
                <a14:useLocalDpi xmlns:a14="http://schemas.microsoft.com/office/drawing/2010/main" val="0"/>
              </a:ext>
            </a:extLst>
          </a:blip>
          <a:stretch>
            <a:fillRect/>
          </a:stretch>
        </p:blipFill>
        <p:spPr>
          <a:xfrm>
            <a:off x="21889085" y="1972310"/>
            <a:ext cx="5400000" cy="2520000"/>
          </a:xfrm>
          <a:prstGeom prst="rect">
            <a:avLst/>
          </a:prstGeom>
        </p:spPr>
      </p:pic>
      <p:pic>
        <p:nvPicPr>
          <p:cNvPr id="4" name="Picture 17"/>
          <p:cNvPicPr/>
          <p:nvPr/>
        </p:nvPicPr>
        <p:blipFill>
          <a:blip r:embed="rId2">
            <a:extLst>
              <a:ext uri="{28A0092B-C50C-407E-A947-70E740481C1C}">
                <a14:useLocalDpi xmlns:a14="http://schemas.microsoft.com/office/drawing/2010/main" val="0"/>
              </a:ext>
            </a:extLst>
          </a:blip>
          <a:stretch>
            <a:fillRect/>
          </a:stretch>
        </p:blipFill>
        <p:spPr>
          <a:xfrm>
            <a:off x="27849195" y="1972945"/>
            <a:ext cx="5400000" cy="2520000"/>
          </a:xfrm>
          <a:prstGeom prst="rect">
            <a:avLst/>
          </a:prstGeom>
        </p:spPr>
      </p:pic>
      <p:sp>
        <p:nvSpPr>
          <p:cNvPr id="7" name="Text Box 6"/>
          <p:cNvSpPr txBox="1"/>
          <p:nvPr/>
        </p:nvSpPr>
        <p:spPr>
          <a:xfrm>
            <a:off x="4064000" y="6149975"/>
            <a:ext cx="4064000" cy="645160"/>
          </a:xfrm>
          <a:prstGeom prst="rect">
            <a:avLst/>
          </a:prstGeom>
          <a:noFill/>
        </p:spPr>
        <p:txBody>
          <a:bodyPr wrap="square" rtlCol="0">
            <a:spAutoFit/>
          </a:bodyPr>
          <a:lstStyle/>
          <a:p>
            <a:pPr algn="ctr"/>
            <a:r>
              <a:rPr lang="en-US">
                <a:solidFill>
                  <a:schemeClr val="bg1"/>
                </a:solidFill>
              </a:rPr>
              <a:t>Giao diện thêm tác giả có các chức năng cơ bản: Thêm, sửa, xóa thông tin tác giả</a:t>
            </a:r>
          </a:p>
        </p:txBody>
      </p:sp>
      <p:sp>
        <p:nvSpPr>
          <p:cNvPr id="9" name="Text Box 8"/>
          <p:cNvSpPr txBox="1"/>
          <p:nvPr/>
        </p:nvSpPr>
        <p:spPr>
          <a:xfrm>
            <a:off x="3048000" y="-8890"/>
            <a:ext cx="6096000" cy="645160"/>
          </a:xfrm>
          <a:prstGeom prst="rect">
            <a:avLst/>
          </a:prstGeom>
          <a:noFill/>
        </p:spPr>
        <p:txBody>
          <a:bodyPr wrap="square" rtlCol="0" anchor="t">
            <a:spAutoFit/>
          </a:bodyPr>
          <a:lstStyle/>
          <a:p>
            <a:pPr algn="ctr"/>
            <a:r>
              <a:rPr lang="en-US">
                <a:solidFill>
                  <a:schemeClr val="bg1"/>
                </a:solidFill>
                <a:latin typeface="Segoe UI Black" panose="020B0A02040204020203" charset="0"/>
                <a:cs typeface="Segoe UI Black" panose="020B0A02040204020203" charset="0"/>
                <a:sym typeface="+mn-ea"/>
              </a:rPr>
              <a:t>1.1</a:t>
            </a:r>
            <a:endParaRPr lang="en-US">
              <a:solidFill>
                <a:schemeClr val="bg1"/>
              </a:solidFill>
              <a:latin typeface="Segoe UI Black" panose="020B0A02040204020203" charset="0"/>
              <a:cs typeface="Segoe UI Black" panose="020B0A02040204020203" charset="0"/>
            </a:endParaRPr>
          </a:p>
          <a:p>
            <a:pPr algn="ctr"/>
            <a:r>
              <a:rPr lang="en-US">
                <a:solidFill>
                  <a:schemeClr val="bg1"/>
                </a:solidFill>
                <a:latin typeface="Segoe UI Black" panose="020B0A02040204020203" charset="0"/>
                <a:cs typeface="Segoe UI Black" panose="020B0A02040204020203" charset="0"/>
                <a:sym typeface="+mn-ea"/>
              </a:rPr>
              <a:t>GIAO DIỆN LIÊN QUAN ĐẾN THÊM, XÓA, SỬA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17" name="Picture 17"/>
          <p:cNvPicPr/>
          <p:nvPr/>
        </p:nvPicPr>
        <p:blipFill>
          <a:blip r:embed="rId2">
            <a:extLst>
              <a:ext uri="{28A0092B-C50C-407E-A947-70E740481C1C}">
                <a14:useLocalDpi xmlns:a14="http://schemas.microsoft.com/office/drawing/2010/main" val="0"/>
              </a:ext>
            </a:extLst>
          </a:blip>
          <a:stretch>
            <a:fillRect/>
          </a:stretch>
        </p:blipFill>
        <p:spPr>
          <a:xfrm>
            <a:off x="-16529050" y="2102485"/>
            <a:ext cx="5400000" cy="2520000"/>
          </a:xfrm>
          <a:prstGeom prst="rect">
            <a:avLst/>
          </a:prstGeom>
        </p:spPr>
      </p:pic>
      <p:pic>
        <p:nvPicPr>
          <p:cNvPr id="38" name="Picture 38"/>
          <p:cNvPicPr/>
          <p:nvPr/>
        </p:nvPicPr>
        <p:blipFill>
          <a:blip r:embed="rId3">
            <a:extLst>
              <a:ext uri="{28A0092B-C50C-407E-A947-70E740481C1C}">
                <a14:useLocalDpi xmlns:a14="http://schemas.microsoft.com/office/drawing/2010/main" val="0"/>
              </a:ext>
            </a:extLst>
          </a:blip>
          <a:stretch>
            <a:fillRect/>
          </a:stretch>
        </p:blipFill>
        <p:spPr>
          <a:xfrm>
            <a:off x="-10276385" y="2102803"/>
            <a:ext cx="5400000" cy="2520000"/>
          </a:xfrm>
          <a:prstGeom prst="rect">
            <a:avLst/>
          </a:prstGeom>
        </p:spPr>
      </p:pic>
      <p:pic>
        <p:nvPicPr>
          <p:cNvPr id="39" name="Picture 39"/>
          <p:cNvPicPr/>
          <p:nvPr/>
        </p:nvPicPr>
        <p:blipFill>
          <a:blip r:embed="rId4">
            <a:extLst>
              <a:ext uri="{28A0092B-C50C-407E-A947-70E740481C1C}">
                <a14:useLocalDpi xmlns:a14="http://schemas.microsoft.com/office/drawing/2010/main" val="0"/>
              </a:ext>
            </a:extLst>
          </a:blip>
          <a:stretch>
            <a:fillRect/>
          </a:stretch>
        </p:blipFill>
        <p:spPr>
          <a:xfrm>
            <a:off x="-3655218" y="2101215"/>
            <a:ext cx="5400000" cy="2520000"/>
          </a:xfrm>
          <a:prstGeom prst="rect">
            <a:avLst/>
          </a:prstGeom>
        </p:spPr>
      </p:pic>
      <p:pic>
        <p:nvPicPr>
          <p:cNvPr id="35" name="Picture 35"/>
          <p:cNvPicPr/>
          <p:nvPr/>
        </p:nvPicPr>
        <p:blipFill>
          <a:blip r:embed="rId5">
            <a:extLst>
              <a:ext uri="{28A0092B-C50C-407E-A947-70E740481C1C}">
                <a14:useLocalDpi xmlns:a14="http://schemas.microsoft.com/office/drawing/2010/main" val="0"/>
              </a:ext>
            </a:extLst>
          </a:blip>
          <a:stretch>
            <a:fillRect/>
          </a:stretch>
        </p:blipFill>
        <p:spPr>
          <a:xfrm>
            <a:off x="1937465" y="595313"/>
            <a:ext cx="8280000" cy="5400000"/>
          </a:xfrm>
          <a:prstGeom prst="rect">
            <a:avLst/>
          </a:prstGeom>
        </p:spPr>
      </p:pic>
      <p:pic>
        <p:nvPicPr>
          <p:cNvPr id="8" name="Picture 36"/>
          <p:cNvPicPr/>
          <p:nvPr/>
        </p:nvPicPr>
        <p:blipFill>
          <a:blip r:embed="rId6">
            <a:extLst>
              <a:ext uri="{28A0092B-C50C-407E-A947-70E740481C1C}">
                <a14:useLocalDpi xmlns:a14="http://schemas.microsoft.com/office/drawing/2010/main" val="0"/>
              </a:ext>
            </a:extLst>
          </a:blip>
          <a:stretch>
            <a:fillRect/>
          </a:stretch>
        </p:blipFill>
        <p:spPr>
          <a:xfrm>
            <a:off x="10409714" y="2102485"/>
            <a:ext cx="5400000" cy="2520000"/>
          </a:xfrm>
          <a:prstGeom prst="rect">
            <a:avLst/>
          </a:prstGeom>
        </p:spPr>
      </p:pic>
      <p:pic>
        <p:nvPicPr>
          <p:cNvPr id="10" name="Picture 17"/>
          <p:cNvPicPr/>
          <p:nvPr/>
        </p:nvPicPr>
        <p:blipFill>
          <a:blip r:embed="rId2">
            <a:extLst>
              <a:ext uri="{28A0092B-C50C-407E-A947-70E740481C1C}">
                <a14:useLocalDpi xmlns:a14="http://schemas.microsoft.com/office/drawing/2010/main" val="0"/>
              </a:ext>
            </a:extLst>
          </a:blip>
          <a:stretch>
            <a:fillRect/>
          </a:stretch>
        </p:blipFill>
        <p:spPr>
          <a:xfrm>
            <a:off x="2010410" y="-10574020"/>
            <a:ext cx="8280000" cy="5400000"/>
          </a:xfrm>
          <a:prstGeom prst="rect">
            <a:avLst/>
          </a:prstGeom>
        </p:spPr>
      </p:pic>
      <p:pic>
        <p:nvPicPr>
          <p:cNvPr id="11" name="Picture 38"/>
          <p:cNvPicPr/>
          <p:nvPr/>
        </p:nvPicPr>
        <p:blipFill>
          <a:blip r:embed="rId3">
            <a:extLst>
              <a:ext uri="{28A0092B-C50C-407E-A947-70E740481C1C}">
                <a14:useLocalDpi xmlns:a14="http://schemas.microsoft.com/office/drawing/2010/main" val="0"/>
              </a:ext>
            </a:extLst>
          </a:blip>
          <a:stretch>
            <a:fillRect/>
          </a:stretch>
        </p:blipFill>
        <p:spPr>
          <a:xfrm>
            <a:off x="10189290" y="-9518332"/>
            <a:ext cx="5400000" cy="2520000"/>
          </a:xfrm>
          <a:prstGeom prst="rect">
            <a:avLst/>
          </a:prstGeom>
        </p:spPr>
      </p:pic>
      <p:pic>
        <p:nvPicPr>
          <p:cNvPr id="12" name="Picture 39"/>
          <p:cNvPicPr/>
          <p:nvPr/>
        </p:nvPicPr>
        <p:blipFill>
          <a:blip r:embed="rId4">
            <a:extLst>
              <a:ext uri="{28A0092B-C50C-407E-A947-70E740481C1C}">
                <a14:useLocalDpi xmlns:a14="http://schemas.microsoft.com/office/drawing/2010/main" val="0"/>
              </a:ext>
            </a:extLst>
          </a:blip>
          <a:stretch>
            <a:fillRect/>
          </a:stretch>
        </p:blipFill>
        <p:spPr>
          <a:xfrm>
            <a:off x="16038989" y="-9518015"/>
            <a:ext cx="5400000" cy="2520000"/>
          </a:xfrm>
          <a:prstGeom prst="rect">
            <a:avLst/>
          </a:prstGeom>
        </p:spPr>
      </p:pic>
      <p:pic>
        <p:nvPicPr>
          <p:cNvPr id="13" name="Picture 37"/>
          <p:cNvPicPr/>
          <p:nvPr/>
        </p:nvPicPr>
        <p:blipFill>
          <a:blip r:embed="rId7">
            <a:extLst>
              <a:ext uri="{28A0092B-C50C-407E-A947-70E740481C1C}">
                <a14:useLocalDpi xmlns:a14="http://schemas.microsoft.com/office/drawing/2010/main" val="0"/>
              </a:ext>
            </a:extLst>
          </a:blip>
          <a:stretch>
            <a:fillRect/>
          </a:stretch>
        </p:blipFill>
        <p:spPr>
          <a:xfrm>
            <a:off x="-4169590" y="-9519285"/>
            <a:ext cx="5400000" cy="2520000"/>
          </a:xfrm>
          <a:prstGeom prst="rect">
            <a:avLst/>
          </a:prstGeom>
        </p:spPr>
      </p:pic>
      <p:pic>
        <p:nvPicPr>
          <p:cNvPr id="14" name="Picture 36"/>
          <p:cNvPicPr/>
          <p:nvPr/>
        </p:nvPicPr>
        <p:blipFill>
          <a:blip r:embed="rId6">
            <a:extLst>
              <a:ext uri="{28A0092B-C50C-407E-A947-70E740481C1C}">
                <a14:useLocalDpi xmlns:a14="http://schemas.microsoft.com/office/drawing/2010/main" val="0"/>
              </a:ext>
            </a:extLst>
          </a:blip>
          <a:stretch>
            <a:fillRect/>
          </a:stretch>
        </p:blipFill>
        <p:spPr>
          <a:xfrm>
            <a:off x="-10349230" y="-9518015"/>
            <a:ext cx="5400000" cy="2520000"/>
          </a:xfrm>
          <a:prstGeom prst="rect">
            <a:avLst/>
          </a:prstGeom>
        </p:spPr>
      </p:pic>
      <p:pic>
        <p:nvPicPr>
          <p:cNvPr id="15" name="Picture 35"/>
          <p:cNvPicPr/>
          <p:nvPr/>
        </p:nvPicPr>
        <p:blipFill>
          <a:blip r:embed="rId5">
            <a:extLst>
              <a:ext uri="{28A0092B-C50C-407E-A947-70E740481C1C}">
                <a14:useLocalDpi xmlns:a14="http://schemas.microsoft.com/office/drawing/2010/main" val="0"/>
              </a:ext>
            </a:extLst>
          </a:blip>
          <a:stretch>
            <a:fillRect/>
          </a:stretch>
        </p:blipFill>
        <p:spPr>
          <a:xfrm>
            <a:off x="22108795" y="-9518332"/>
            <a:ext cx="5400000" cy="2520000"/>
          </a:xfrm>
          <a:prstGeom prst="rect">
            <a:avLst/>
          </a:prstGeom>
        </p:spPr>
      </p:pic>
      <p:pic>
        <p:nvPicPr>
          <p:cNvPr id="16" name="Picture 36"/>
          <p:cNvPicPr/>
          <p:nvPr/>
        </p:nvPicPr>
        <p:blipFill>
          <a:blip r:embed="rId6">
            <a:extLst>
              <a:ext uri="{28A0092B-C50C-407E-A947-70E740481C1C}">
                <a14:useLocalDpi xmlns:a14="http://schemas.microsoft.com/office/drawing/2010/main" val="0"/>
              </a:ext>
            </a:extLst>
          </a:blip>
          <a:stretch>
            <a:fillRect/>
          </a:stretch>
        </p:blipFill>
        <p:spPr>
          <a:xfrm>
            <a:off x="27848560" y="-9518650"/>
            <a:ext cx="5400000" cy="2520000"/>
          </a:xfrm>
          <a:prstGeom prst="rect">
            <a:avLst/>
          </a:prstGeom>
        </p:spPr>
      </p:pic>
      <p:pic>
        <p:nvPicPr>
          <p:cNvPr id="18" name="Picture 35"/>
          <p:cNvPicPr/>
          <p:nvPr/>
        </p:nvPicPr>
        <p:blipFill>
          <a:blip r:embed="rId5">
            <a:extLst>
              <a:ext uri="{28A0092B-C50C-407E-A947-70E740481C1C}">
                <a14:useLocalDpi xmlns:a14="http://schemas.microsoft.com/office/drawing/2010/main" val="0"/>
              </a:ext>
            </a:extLst>
          </a:blip>
          <a:stretch>
            <a:fillRect/>
          </a:stretch>
        </p:blipFill>
        <p:spPr>
          <a:xfrm>
            <a:off x="-16529050" y="-9518967"/>
            <a:ext cx="5400000" cy="2520000"/>
          </a:xfrm>
          <a:prstGeom prst="rect">
            <a:avLst/>
          </a:prstGeom>
        </p:spPr>
      </p:pic>
      <p:sp>
        <p:nvSpPr>
          <p:cNvPr id="21" name="Text Box 20"/>
          <p:cNvSpPr txBox="1"/>
          <p:nvPr/>
        </p:nvSpPr>
        <p:spPr>
          <a:xfrm>
            <a:off x="-9824085" y="360680"/>
            <a:ext cx="4349750" cy="368300"/>
          </a:xfrm>
          <a:prstGeom prst="rect">
            <a:avLst/>
          </a:prstGeom>
          <a:noFill/>
        </p:spPr>
        <p:txBody>
          <a:bodyPr wrap="square" rtlCol="0">
            <a:spAutoFit/>
          </a:bodyPr>
          <a:lstStyle/>
          <a:p>
            <a:r>
              <a:rPr lang="en-US"/>
              <a:t>GIAO DIỆN LIÊN QUAN ĐẾN THÊM, XÓA, SỬA</a:t>
            </a:r>
          </a:p>
        </p:txBody>
      </p:sp>
      <p:sp>
        <p:nvSpPr>
          <p:cNvPr id="22" name="Text Box 21"/>
          <p:cNvSpPr txBox="1"/>
          <p:nvPr/>
        </p:nvSpPr>
        <p:spPr>
          <a:xfrm>
            <a:off x="-16003905" y="360680"/>
            <a:ext cx="4349750" cy="368300"/>
          </a:xfrm>
          <a:prstGeom prst="rect">
            <a:avLst/>
          </a:prstGeom>
          <a:noFill/>
        </p:spPr>
        <p:txBody>
          <a:bodyPr wrap="square" rtlCol="0">
            <a:spAutoFit/>
          </a:bodyPr>
          <a:lstStyle/>
          <a:p>
            <a:r>
              <a:rPr lang="en-US"/>
              <a:t>GIAO DIỆN LIÊN QUAN ĐẾN THÊM, XÓA, SỬA</a:t>
            </a:r>
          </a:p>
        </p:txBody>
      </p:sp>
      <p:sp>
        <p:nvSpPr>
          <p:cNvPr id="24" name="Text Box 23"/>
          <p:cNvSpPr txBox="1"/>
          <p:nvPr/>
        </p:nvSpPr>
        <p:spPr>
          <a:xfrm>
            <a:off x="16894175" y="122555"/>
            <a:ext cx="4349750" cy="368300"/>
          </a:xfrm>
          <a:prstGeom prst="rect">
            <a:avLst/>
          </a:prstGeom>
          <a:noFill/>
        </p:spPr>
        <p:txBody>
          <a:bodyPr wrap="square" rtlCol="0">
            <a:spAutoFit/>
          </a:bodyPr>
          <a:lstStyle/>
          <a:p>
            <a:r>
              <a:rPr lang="en-US"/>
              <a:t>GIAO DIỆN LIÊN QUAN ĐẾN THÊM, XÓA, SỬA</a:t>
            </a:r>
          </a:p>
        </p:txBody>
      </p:sp>
      <p:sp>
        <p:nvSpPr>
          <p:cNvPr id="25" name="Text Box 24"/>
          <p:cNvSpPr txBox="1"/>
          <p:nvPr/>
        </p:nvSpPr>
        <p:spPr>
          <a:xfrm>
            <a:off x="22633940" y="0"/>
            <a:ext cx="4349750" cy="368300"/>
          </a:xfrm>
          <a:prstGeom prst="rect">
            <a:avLst/>
          </a:prstGeom>
          <a:noFill/>
        </p:spPr>
        <p:txBody>
          <a:bodyPr wrap="square" rtlCol="0">
            <a:spAutoFit/>
          </a:bodyPr>
          <a:lstStyle/>
          <a:p>
            <a:r>
              <a:rPr lang="en-US"/>
              <a:t>GIAO DIỆN LIÊN QUAN ĐẾN THÊM, XÓA, SỬA</a:t>
            </a:r>
          </a:p>
        </p:txBody>
      </p:sp>
      <p:sp>
        <p:nvSpPr>
          <p:cNvPr id="26" name="Text Box 25"/>
          <p:cNvSpPr txBox="1"/>
          <p:nvPr/>
        </p:nvSpPr>
        <p:spPr>
          <a:xfrm>
            <a:off x="28373705" y="0"/>
            <a:ext cx="4349750" cy="368300"/>
          </a:xfrm>
          <a:prstGeom prst="rect">
            <a:avLst/>
          </a:prstGeom>
          <a:noFill/>
        </p:spPr>
        <p:txBody>
          <a:bodyPr wrap="square" rtlCol="0">
            <a:spAutoFit/>
          </a:bodyPr>
          <a:lstStyle/>
          <a:p>
            <a:r>
              <a:rPr lang="en-US"/>
              <a:t>GIAO DIỆN LIÊN QUAN ĐẾN THÊM, XÓA, SỬA</a:t>
            </a:r>
          </a:p>
        </p:txBody>
      </p:sp>
      <p:pic>
        <p:nvPicPr>
          <p:cNvPr id="2" name="Picture 37"/>
          <p:cNvPicPr/>
          <p:nvPr/>
        </p:nvPicPr>
        <p:blipFill>
          <a:blip r:embed="rId7">
            <a:extLst>
              <a:ext uri="{28A0092B-C50C-407E-A947-70E740481C1C}">
                <a14:useLocalDpi xmlns:a14="http://schemas.microsoft.com/office/drawing/2010/main" val="0"/>
              </a:ext>
            </a:extLst>
          </a:blip>
          <a:stretch>
            <a:fillRect/>
          </a:stretch>
        </p:blipFill>
        <p:spPr>
          <a:xfrm>
            <a:off x="16002000" y="2103120"/>
            <a:ext cx="5400000" cy="2520000"/>
          </a:xfrm>
          <a:prstGeom prst="rect">
            <a:avLst/>
          </a:prstGeom>
        </p:spPr>
      </p:pic>
      <p:pic>
        <p:nvPicPr>
          <p:cNvPr id="4" name="Picture 17"/>
          <p:cNvPicPr/>
          <p:nvPr/>
        </p:nvPicPr>
        <p:blipFill>
          <a:blip r:embed="rId2">
            <a:extLst>
              <a:ext uri="{28A0092B-C50C-407E-A947-70E740481C1C}">
                <a14:useLocalDpi xmlns:a14="http://schemas.microsoft.com/office/drawing/2010/main" val="0"/>
              </a:ext>
            </a:extLst>
          </a:blip>
          <a:stretch>
            <a:fillRect/>
          </a:stretch>
        </p:blipFill>
        <p:spPr>
          <a:xfrm>
            <a:off x="21669375" y="2103120"/>
            <a:ext cx="5400000" cy="2520000"/>
          </a:xfrm>
          <a:prstGeom prst="rect">
            <a:avLst/>
          </a:prstGeom>
        </p:spPr>
      </p:pic>
      <p:sp>
        <p:nvSpPr>
          <p:cNvPr id="7" name="Text Box 6"/>
          <p:cNvSpPr txBox="1"/>
          <p:nvPr/>
        </p:nvSpPr>
        <p:spPr>
          <a:xfrm>
            <a:off x="3828415" y="6118860"/>
            <a:ext cx="4644390" cy="645160"/>
          </a:xfrm>
          <a:prstGeom prst="rect">
            <a:avLst/>
          </a:prstGeom>
          <a:noFill/>
        </p:spPr>
        <p:txBody>
          <a:bodyPr wrap="square" rtlCol="0">
            <a:spAutoFit/>
          </a:bodyPr>
          <a:lstStyle/>
          <a:p>
            <a:pPr algn="ctr"/>
            <a:r>
              <a:rPr lang="en-US">
                <a:solidFill>
                  <a:schemeClr val="bg1"/>
                </a:solidFill>
                <a:latin typeface="Calibri" panose="020F0502020204030204" charset="0"/>
                <a:cs typeface="Calibri" panose="020F0502020204030204" charset="0"/>
              </a:rPr>
              <a:t>Giao diện thêm khách hàng có các chức năng cơ bản: Thêm, sửa, xóa thông tin </a:t>
            </a:r>
            <a:r>
              <a:rPr lang="vi-VN" altLang="en-US">
                <a:solidFill>
                  <a:schemeClr val="bg1"/>
                </a:solidFill>
                <a:latin typeface="Calibri" panose="020F0502020204030204" charset="0"/>
                <a:cs typeface="Calibri" panose="020F0502020204030204" charset="0"/>
              </a:rPr>
              <a:t>khách hàng </a:t>
            </a:r>
          </a:p>
        </p:txBody>
      </p:sp>
      <p:pic>
        <p:nvPicPr>
          <p:cNvPr id="9" name="Picture 38"/>
          <p:cNvPicPr/>
          <p:nvPr/>
        </p:nvPicPr>
        <p:blipFill>
          <a:blip r:embed="rId3">
            <a:extLst>
              <a:ext uri="{28A0092B-C50C-407E-A947-70E740481C1C}">
                <a14:useLocalDpi xmlns:a14="http://schemas.microsoft.com/office/drawing/2010/main" val="0"/>
              </a:ext>
            </a:extLst>
          </a:blip>
          <a:stretch>
            <a:fillRect/>
          </a:stretch>
        </p:blipFill>
        <p:spPr>
          <a:xfrm>
            <a:off x="28373525" y="2101533"/>
            <a:ext cx="5400000" cy="2520000"/>
          </a:xfrm>
          <a:prstGeom prst="rect">
            <a:avLst/>
          </a:prstGeom>
        </p:spPr>
      </p:pic>
      <p:sp>
        <p:nvSpPr>
          <p:cNvPr id="19" name="Text Box 18"/>
          <p:cNvSpPr txBox="1"/>
          <p:nvPr/>
        </p:nvSpPr>
        <p:spPr>
          <a:xfrm>
            <a:off x="3028950" y="0"/>
            <a:ext cx="6096000" cy="645160"/>
          </a:xfrm>
          <a:prstGeom prst="rect">
            <a:avLst/>
          </a:prstGeom>
          <a:noFill/>
        </p:spPr>
        <p:txBody>
          <a:bodyPr wrap="square" rtlCol="0" anchor="t">
            <a:spAutoFit/>
          </a:bodyPr>
          <a:lstStyle/>
          <a:p>
            <a:pPr algn="ctr"/>
            <a:r>
              <a:rPr lang="en-US">
                <a:solidFill>
                  <a:schemeClr val="bg1"/>
                </a:solidFill>
                <a:latin typeface="Segoe UI Black" panose="020B0A02040204020203" charset="0"/>
                <a:cs typeface="Segoe UI Black" panose="020B0A02040204020203" charset="0"/>
                <a:sym typeface="+mn-ea"/>
              </a:rPr>
              <a:t>1.1</a:t>
            </a:r>
            <a:endParaRPr lang="en-US">
              <a:solidFill>
                <a:schemeClr val="bg1"/>
              </a:solidFill>
              <a:latin typeface="Segoe UI Black" panose="020B0A02040204020203" charset="0"/>
              <a:cs typeface="Segoe UI Black" panose="020B0A02040204020203" charset="0"/>
            </a:endParaRPr>
          </a:p>
          <a:p>
            <a:pPr algn="ctr"/>
            <a:r>
              <a:rPr lang="en-US">
                <a:solidFill>
                  <a:schemeClr val="bg1"/>
                </a:solidFill>
                <a:latin typeface="Segoe UI Black" panose="020B0A02040204020203" charset="0"/>
                <a:cs typeface="Segoe UI Black" panose="020B0A02040204020203" charset="0"/>
                <a:sym typeface="+mn-ea"/>
              </a:rPr>
              <a:t>GIAO DIỆN LIÊN QUAN ĐẾN THÊM, XÓA, SỬA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38" name="Picture 38"/>
          <p:cNvPicPr/>
          <p:nvPr/>
        </p:nvPicPr>
        <p:blipFill>
          <a:blip r:embed="rId2">
            <a:extLst>
              <a:ext uri="{28A0092B-C50C-407E-A947-70E740481C1C}">
                <a14:useLocalDpi xmlns:a14="http://schemas.microsoft.com/office/drawing/2010/main" val="0"/>
              </a:ext>
            </a:extLst>
          </a:blip>
          <a:stretch>
            <a:fillRect/>
          </a:stretch>
        </p:blipFill>
        <p:spPr>
          <a:xfrm>
            <a:off x="-16094255" y="2100263"/>
            <a:ext cx="5400000" cy="2520000"/>
          </a:xfrm>
          <a:prstGeom prst="rect">
            <a:avLst/>
          </a:prstGeom>
        </p:spPr>
      </p:pic>
      <p:pic>
        <p:nvPicPr>
          <p:cNvPr id="39" name="Picture 39"/>
          <p:cNvPicPr/>
          <p:nvPr/>
        </p:nvPicPr>
        <p:blipFill>
          <a:blip r:embed="rId3">
            <a:extLst>
              <a:ext uri="{28A0092B-C50C-407E-A947-70E740481C1C}">
                <a14:useLocalDpi xmlns:a14="http://schemas.microsoft.com/office/drawing/2010/main" val="0"/>
              </a:ext>
            </a:extLst>
          </a:blip>
          <a:stretch>
            <a:fillRect/>
          </a:stretch>
        </p:blipFill>
        <p:spPr>
          <a:xfrm>
            <a:off x="-9824243" y="2103120"/>
            <a:ext cx="5400000" cy="2520000"/>
          </a:xfrm>
          <a:prstGeom prst="rect">
            <a:avLst/>
          </a:prstGeom>
        </p:spPr>
      </p:pic>
      <p:pic>
        <p:nvPicPr>
          <p:cNvPr id="35" name="Picture 35"/>
          <p:cNvPicPr/>
          <p:nvPr/>
        </p:nvPicPr>
        <p:blipFill>
          <a:blip r:embed="rId4">
            <a:extLst>
              <a:ext uri="{28A0092B-C50C-407E-A947-70E740481C1C}">
                <a14:useLocalDpi xmlns:a14="http://schemas.microsoft.com/office/drawing/2010/main" val="0"/>
              </a:ext>
            </a:extLst>
          </a:blip>
          <a:stretch>
            <a:fillRect/>
          </a:stretch>
        </p:blipFill>
        <p:spPr>
          <a:xfrm>
            <a:off x="-3728005" y="2100898"/>
            <a:ext cx="5400000" cy="2520000"/>
          </a:xfrm>
          <a:prstGeom prst="rect">
            <a:avLst/>
          </a:prstGeom>
        </p:spPr>
      </p:pic>
      <p:pic>
        <p:nvPicPr>
          <p:cNvPr id="8" name="Picture 36"/>
          <p:cNvPicPr/>
          <p:nvPr/>
        </p:nvPicPr>
        <p:blipFill>
          <a:blip r:embed="rId5">
            <a:extLst>
              <a:ext uri="{28A0092B-C50C-407E-A947-70E740481C1C}">
                <a14:useLocalDpi xmlns:a14="http://schemas.microsoft.com/office/drawing/2010/main" val="0"/>
              </a:ext>
            </a:extLst>
          </a:blip>
          <a:stretch>
            <a:fillRect/>
          </a:stretch>
        </p:blipFill>
        <p:spPr>
          <a:xfrm>
            <a:off x="2129949" y="728980"/>
            <a:ext cx="8280000" cy="5400000"/>
          </a:xfrm>
          <a:prstGeom prst="rect">
            <a:avLst/>
          </a:prstGeom>
        </p:spPr>
      </p:pic>
      <p:pic>
        <p:nvPicPr>
          <p:cNvPr id="10" name="Picture 17"/>
          <p:cNvPicPr/>
          <p:nvPr/>
        </p:nvPicPr>
        <p:blipFill>
          <a:blip r:embed="rId6">
            <a:extLst>
              <a:ext uri="{28A0092B-C50C-407E-A947-70E740481C1C}">
                <a14:useLocalDpi xmlns:a14="http://schemas.microsoft.com/office/drawing/2010/main" val="0"/>
              </a:ext>
            </a:extLst>
          </a:blip>
          <a:stretch>
            <a:fillRect/>
          </a:stretch>
        </p:blipFill>
        <p:spPr>
          <a:xfrm>
            <a:off x="2010410" y="-10574020"/>
            <a:ext cx="8280000" cy="5400000"/>
          </a:xfrm>
          <a:prstGeom prst="rect">
            <a:avLst/>
          </a:prstGeom>
        </p:spPr>
      </p:pic>
      <p:pic>
        <p:nvPicPr>
          <p:cNvPr id="11" name="Picture 38"/>
          <p:cNvPicPr/>
          <p:nvPr/>
        </p:nvPicPr>
        <p:blipFill>
          <a:blip r:embed="rId2">
            <a:extLst>
              <a:ext uri="{28A0092B-C50C-407E-A947-70E740481C1C}">
                <a14:useLocalDpi xmlns:a14="http://schemas.microsoft.com/office/drawing/2010/main" val="0"/>
              </a:ext>
            </a:extLst>
          </a:blip>
          <a:stretch>
            <a:fillRect/>
          </a:stretch>
        </p:blipFill>
        <p:spPr>
          <a:xfrm>
            <a:off x="10189290" y="-9518332"/>
            <a:ext cx="5400000" cy="2520000"/>
          </a:xfrm>
          <a:prstGeom prst="rect">
            <a:avLst/>
          </a:prstGeom>
        </p:spPr>
      </p:pic>
      <p:pic>
        <p:nvPicPr>
          <p:cNvPr id="12" name="Picture 39"/>
          <p:cNvPicPr/>
          <p:nvPr/>
        </p:nvPicPr>
        <p:blipFill>
          <a:blip r:embed="rId3">
            <a:extLst>
              <a:ext uri="{28A0092B-C50C-407E-A947-70E740481C1C}">
                <a14:useLocalDpi xmlns:a14="http://schemas.microsoft.com/office/drawing/2010/main" val="0"/>
              </a:ext>
            </a:extLst>
          </a:blip>
          <a:stretch>
            <a:fillRect/>
          </a:stretch>
        </p:blipFill>
        <p:spPr>
          <a:xfrm>
            <a:off x="16038989" y="-9518015"/>
            <a:ext cx="5400000" cy="2520000"/>
          </a:xfrm>
          <a:prstGeom prst="rect">
            <a:avLst/>
          </a:prstGeom>
        </p:spPr>
      </p:pic>
      <p:pic>
        <p:nvPicPr>
          <p:cNvPr id="13" name="Picture 37"/>
          <p:cNvPicPr/>
          <p:nvPr/>
        </p:nvPicPr>
        <p:blipFill>
          <a:blip r:embed="rId7">
            <a:extLst>
              <a:ext uri="{28A0092B-C50C-407E-A947-70E740481C1C}">
                <a14:useLocalDpi xmlns:a14="http://schemas.microsoft.com/office/drawing/2010/main" val="0"/>
              </a:ext>
            </a:extLst>
          </a:blip>
          <a:stretch>
            <a:fillRect/>
          </a:stretch>
        </p:blipFill>
        <p:spPr>
          <a:xfrm>
            <a:off x="-3728265" y="-9518015"/>
            <a:ext cx="5400000" cy="2520000"/>
          </a:xfrm>
          <a:prstGeom prst="rect">
            <a:avLst/>
          </a:prstGeom>
        </p:spPr>
      </p:pic>
      <p:pic>
        <p:nvPicPr>
          <p:cNvPr id="14" name="Picture 36"/>
          <p:cNvPicPr/>
          <p:nvPr/>
        </p:nvPicPr>
        <p:blipFill>
          <a:blip r:embed="rId5">
            <a:extLst>
              <a:ext uri="{28A0092B-C50C-407E-A947-70E740481C1C}">
                <a14:useLocalDpi xmlns:a14="http://schemas.microsoft.com/office/drawing/2010/main" val="0"/>
              </a:ext>
            </a:extLst>
          </a:blip>
          <a:stretch>
            <a:fillRect/>
          </a:stretch>
        </p:blipFill>
        <p:spPr>
          <a:xfrm>
            <a:off x="-9824085" y="-9518015"/>
            <a:ext cx="5400000" cy="2520000"/>
          </a:xfrm>
          <a:prstGeom prst="rect">
            <a:avLst/>
          </a:prstGeom>
        </p:spPr>
      </p:pic>
      <p:pic>
        <p:nvPicPr>
          <p:cNvPr id="15" name="Picture 35"/>
          <p:cNvPicPr/>
          <p:nvPr/>
        </p:nvPicPr>
        <p:blipFill>
          <a:blip r:embed="rId4">
            <a:extLst>
              <a:ext uri="{28A0092B-C50C-407E-A947-70E740481C1C}">
                <a14:useLocalDpi xmlns:a14="http://schemas.microsoft.com/office/drawing/2010/main" val="0"/>
              </a:ext>
            </a:extLst>
          </a:blip>
          <a:stretch>
            <a:fillRect/>
          </a:stretch>
        </p:blipFill>
        <p:spPr>
          <a:xfrm>
            <a:off x="22108795" y="-9518332"/>
            <a:ext cx="5400000" cy="2520000"/>
          </a:xfrm>
          <a:prstGeom prst="rect">
            <a:avLst/>
          </a:prstGeom>
        </p:spPr>
      </p:pic>
      <p:pic>
        <p:nvPicPr>
          <p:cNvPr id="16" name="Picture 36"/>
          <p:cNvPicPr/>
          <p:nvPr/>
        </p:nvPicPr>
        <p:blipFill>
          <a:blip r:embed="rId5">
            <a:extLst>
              <a:ext uri="{28A0092B-C50C-407E-A947-70E740481C1C}">
                <a14:useLocalDpi xmlns:a14="http://schemas.microsoft.com/office/drawing/2010/main" val="0"/>
              </a:ext>
            </a:extLst>
          </a:blip>
          <a:stretch>
            <a:fillRect/>
          </a:stretch>
        </p:blipFill>
        <p:spPr>
          <a:xfrm>
            <a:off x="27848560" y="-9518650"/>
            <a:ext cx="5400000" cy="2520000"/>
          </a:xfrm>
          <a:prstGeom prst="rect">
            <a:avLst/>
          </a:prstGeom>
        </p:spPr>
      </p:pic>
      <p:pic>
        <p:nvPicPr>
          <p:cNvPr id="18" name="Picture 35"/>
          <p:cNvPicPr/>
          <p:nvPr/>
        </p:nvPicPr>
        <p:blipFill>
          <a:blip r:embed="rId4">
            <a:extLst>
              <a:ext uri="{28A0092B-C50C-407E-A947-70E740481C1C}">
                <a14:useLocalDpi xmlns:a14="http://schemas.microsoft.com/office/drawing/2010/main" val="0"/>
              </a:ext>
            </a:extLst>
          </a:blip>
          <a:stretch>
            <a:fillRect/>
          </a:stretch>
        </p:blipFill>
        <p:spPr>
          <a:xfrm>
            <a:off x="-16071850" y="-9518332"/>
            <a:ext cx="5400000" cy="2520000"/>
          </a:xfrm>
          <a:prstGeom prst="rect">
            <a:avLst/>
          </a:prstGeom>
        </p:spPr>
      </p:pic>
      <p:sp>
        <p:nvSpPr>
          <p:cNvPr id="21" name="Text Box 20"/>
          <p:cNvSpPr txBox="1"/>
          <p:nvPr/>
        </p:nvSpPr>
        <p:spPr>
          <a:xfrm>
            <a:off x="-9824085" y="360680"/>
            <a:ext cx="4349750" cy="368300"/>
          </a:xfrm>
          <a:prstGeom prst="rect">
            <a:avLst/>
          </a:prstGeom>
          <a:noFill/>
        </p:spPr>
        <p:txBody>
          <a:bodyPr wrap="square" rtlCol="0">
            <a:spAutoFit/>
          </a:bodyPr>
          <a:lstStyle/>
          <a:p>
            <a:r>
              <a:rPr lang="en-US"/>
              <a:t>GIAO DIỆN LIÊN QUAN ĐẾN THÊM, XÓA, SỬA</a:t>
            </a:r>
          </a:p>
        </p:txBody>
      </p:sp>
      <p:sp>
        <p:nvSpPr>
          <p:cNvPr id="22" name="Text Box 21"/>
          <p:cNvSpPr txBox="1"/>
          <p:nvPr/>
        </p:nvSpPr>
        <p:spPr>
          <a:xfrm>
            <a:off x="-16003905" y="360680"/>
            <a:ext cx="4349750" cy="368300"/>
          </a:xfrm>
          <a:prstGeom prst="rect">
            <a:avLst/>
          </a:prstGeom>
          <a:noFill/>
        </p:spPr>
        <p:txBody>
          <a:bodyPr wrap="square" rtlCol="0">
            <a:spAutoFit/>
          </a:bodyPr>
          <a:lstStyle/>
          <a:p>
            <a:r>
              <a:rPr lang="en-US"/>
              <a:t>GIAO DIỆN LIÊN QUAN ĐẾN THÊM, XÓA, SỬA</a:t>
            </a:r>
          </a:p>
        </p:txBody>
      </p:sp>
      <p:sp>
        <p:nvSpPr>
          <p:cNvPr id="24" name="Text Box 23"/>
          <p:cNvSpPr txBox="1"/>
          <p:nvPr/>
        </p:nvSpPr>
        <p:spPr>
          <a:xfrm>
            <a:off x="16894175" y="122555"/>
            <a:ext cx="4349750" cy="368300"/>
          </a:xfrm>
          <a:prstGeom prst="rect">
            <a:avLst/>
          </a:prstGeom>
          <a:noFill/>
        </p:spPr>
        <p:txBody>
          <a:bodyPr wrap="square" rtlCol="0">
            <a:spAutoFit/>
          </a:bodyPr>
          <a:lstStyle/>
          <a:p>
            <a:r>
              <a:rPr lang="en-US"/>
              <a:t>GIAO DIỆN LIÊN QUAN ĐẾN THÊM, XÓA, SỬA</a:t>
            </a:r>
          </a:p>
        </p:txBody>
      </p:sp>
      <p:sp>
        <p:nvSpPr>
          <p:cNvPr id="25" name="Text Box 24"/>
          <p:cNvSpPr txBox="1"/>
          <p:nvPr/>
        </p:nvSpPr>
        <p:spPr>
          <a:xfrm>
            <a:off x="22633940" y="0"/>
            <a:ext cx="4349750" cy="368300"/>
          </a:xfrm>
          <a:prstGeom prst="rect">
            <a:avLst/>
          </a:prstGeom>
          <a:noFill/>
        </p:spPr>
        <p:txBody>
          <a:bodyPr wrap="square" rtlCol="0">
            <a:spAutoFit/>
          </a:bodyPr>
          <a:lstStyle/>
          <a:p>
            <a:r>
              <a:rPr lang="en-US"/>
              <a:t>GIAO DIỆN LIÊN QUAN ĐẾN THÊM, XÓA, SỬA</a:t>
            </a:r>
          </a:p>
        </p:txBody>
      </p:sp>
      <p:sp>
        <p:nvSpPr>
          <p:cNvPr id="26" name="Text Box 25"/>
          <p:cNvSpPr txBox="1"/>
          <p:nvPr/>
        </p:nvSpPr>
        <p:spPr>
          <a:xfrm>
            <a:off x="28373705" y="0"/>
            <a:ext cx="4349750" cy="368300"/>
          </a:xfrm>
          <a:prstGeom prst="rect">
            <a:avLst/>
          </a:prstGeom>
          <a:noFill/>
        </p:spPr>
        <p:txBody>
          <a:bodyPr wrap="square" rtlCol="0">
            <a:spAutoFit/>
          </a:bodyPr>
          <a:lstStyle/>
          <a:p>
            <a:r>
              <a:rPr lang="en-US"/>
              <a:t>GIAO DIỆN LIÊN QUAN ĐẾN THÊM, XÓA, SỬA</a:t>
            </a:r>
          </a:p>
        </p:txBody>
      </p:sp>
      <p:pic>
        <p:nvPicPr>
          <p:cNvPr id="2" name="Picture 37"/>
          <p:cNvPicPr/>
          <p:nvPr/>
        </p:nvPicPr>
        <p:blipFill>
          <a:blip r:embed="rId7">
            <a:extLst>
              <a:ext uri="{28A0092B-C50C-407E-A947-70E740481C1C}">
                <a14:useLocalDpi xmlns:a14="http://schemas.microsoft.com/office/drawing/2010/main" val="0"/>
              </a:ext>
            </a:extLst>
          </a:blip>
          <a:stretch>
            <a:fillRect/>
          </a:stretch>
        </p:blipFill>
        <p:spPr>
          <a:xfrm>
            <a:off x="10638790" y="2100580"/>
            <a:ext cx="5400000" cy="2520000"/>
          </a:xfrm>
          <a:prstGeom prst="rect">
            <a:avLst/>
          </a:prstGeom>
        </p:spPr>
      </p:pic>
      <p:pic>
        <p:nvPicPr>
          <p:cNvPr id="4" name="Picture 17"/>
          <p:cNvPicPr/>
          <p:nvPr/>
        </p:nvPicPr>
        <p:blipFill>
          <a:blip r:embed="rId6">
            <a:extLst>
              <a:ext uri="{28A0092B-C50C-407E-A947-70E740481C1C}">
                <a14:useLocalDpi xmlns:a14="http://schemas.microsoft.com/office/drawing/2010/main" val="0"/>
              </a:ext>
            </a:extLst>
          </a:blip>
          <a:stretch>
            <a:fillRect/>
          </a:stretch>
        </p:blipFill>
        <p:spPr>
          <a:xfrm>
            <a:off x="16374110" y="2103120"/>
            <a:ext cx="5400000" cy="2520000"/>
          </a:xfrm>
          <a:prstGeom prst="rect">
            <a:avLst/>
          </a:prstGeom>
        </p:spPr>
      </p:pic>
      <p:sp>
        <p:nvSpPr>
          <p:cNvPr id="7" name="Text Box 6"/>
          <p:cNvSpPr txBox="1"/>
          <p:nvPr/>
        </p:nvSpPr>
        <p:spPr>
          <a:xfrm>
            <a:off x="3353435" y="6118225"/>
            <a:ext cx="5833110" cy="739775"/>
          </a:xfrm>
          <a:prstGeom prst="rect">
            <a:avLst/>
          </a:prstGeom>
          <a:noFill/>
        </p:spPr>
        <p:txBody>
          <a:bodyPr wrap="square" rtlCol="0">
            <a:noAutofit/>
          </a:bodyPr>
          <a:lstStyle/>
          <a:p>
            <a:pPr algn="ctr"/>
            <a:r>
              <a:rPr lang="en-US">
                <a:solidFill>
                  <a:schemeClr val="bg1"/>
                </a:solidFill>
                <a:latin typeface="+mn-ea"/>
                <a:cs typeface="+mn-ea"/>
              </a:rPr>
              <a:t>Giao diện thêm nhân viên có các chức năng cơ bản: Thêm, sửa, xóa thông tin </a:t>
            </a:r>
            <a:r>
              <a:rPr lang="vi-VN" altLang="en-US">
                <a:solidFill>
                  <a:schemeClr val="bg1"/>
                </a:solidFill>
                <a:latin typeface="+mn-ea"/>
                <a:cs typeface="+mn-ea"/>
              </a:rPr>
              <a:t>nhân viên</a:t>
            </a:r>
          </a:p>
        </p:txBody>
      </p:sp>
      <p:pic>
        <p:nvPicPr>
          <p:cNvPr id="9" name="Picture 38"/>
          <p:cNvPicPr/>
          <p:nvPr/>
        </p:nvPicPr>
        <p:blipFill>
          <a:blip r:embed="rId2">
            <a:extLst>
              <a:ext uri="{28A0092B-C50C-407E-A947-70E740481C1C}">
                <a14:useLocalDpi xmlns:a14="http://schemas.microsoft.com/office/drawing/2010/main" val="0"/>
              </a:ext>
            </a:extLst>
          </a:blip>
          <a:stretch>
            <a:fillRect/>
          </a:stretch>
        </p:blipFill>
        <p:spPr>
          <a:xfrm>
            <a:off x="22108615" y="2099628"/>
            <a:ext cx="5400000" cy="2520000"/>
          </a:xfrm>
          <a:prstGeom prst="rect">
            <a:avLst/>
          </a:prstGeom>
        </p:spPr>
      </p:pic>
      <p:pic>
        <p:nvPicPr>
          <p:cNvPr id="19" name="Picture 39"/>
          <p:cNvPicPr/>
          <p:nvPr/>
        </p:nvPicPr>
        <p:blipFill>
          <a:blip r:embed="rId3">
            <a:extLst>
              <a:ext uri="{28A0092B-C50C-407E-A947-70E740481C1C}">
                <a14:useLocalDpi xmlns:a14="http://schemas.microsoft.com/office/drawing/2010/main" val="0"/>
              </a:ext>
            </a:extLst>
          </a:blip>
          <a:stretch>
            <a:fillRect/>
          </a:stretch>
        </p:blipFill>
        <p:spPr>
          <a:xfrm>
            <a:off x="27848402" y="2101215"/>
            <a:ext cx="5400000" cy="2520000"/>
          </a:xfrm>
          <a:prstGeom prst="rect">
            <a:avLst/>
          </a:prstGeom>
        </p:spPr>
      </p:pic>
      <p:sp>
        <p:nvSpPr>
          <p:cNvPr id="20" name="Text Box 19"/>
          <p:cNvSpPr txBox="1"/>
          <p:nvPr/>
        </p:nvSpPr>
        <p:spPr>
          <a:xfrm>
            <a:off x="3048000" y="0"/>
            <a:ext cx="6096000" cy="645160"/>
          </a:xfrm>
          <a:prstGeom prst="rect">
            <a:avLst/>
          </a:prstGeom>
          <a:noFill/>
        </p:spPr>
        <p:txBody>
          <a:bodyPr wrap="square" rtlCol="0" anchor="t">
            <a:spAutoFit/>
          </a:bodyPr>
          <a:lstStyle/>
          <a:p>
            <a:pPr algn="ctr"/>
            <a:r>
              <a:rPr lang="en-US">
                <a:solidFill>
                  <a:schemeClr val="bg1"/>
                </a:solidFill>
                <a:latin typeface="Segoe UI Black" panose="020B0A02040204020203" charset="0"/>
                <a:cs typeface="Segoe UI Black" panose="020B0A02040204020203" charset="0"/>
                <a:sym typeface="+mn-ea"/>
              </a:rPr>
              <a:t>1.1</a:t>
            </a:r>
            <a:endParaRPr lang="en-US">
              <a:solidFill>
                <a:schemeClr val="bg1"/>
              </a:solidFill>
              <a:latin typeface="Segoe UI Black" panose="020B0A02040204020203" charset="0"/>
              <a:cs typeface="Segoe UI Black" panose="020B0A02040204020203" charset="0"/>
            </a:endParaRPr>
          </a:p>
          <a:p>
            <a:pPr algn="ctr"/>
            <a:r>
              <a:rPr lang="en-US">
                <a:solidFill>
                  <a:schemeClr val="bg1"/>
                </a:solidFill>
                <a:latin typeface="Segoe UI Black" panose="020B0A02040204020203" charset="0"/>
                <a:cs typeface="Segoe UI Black" panose="020B0A02040204020203" charset="0"/>
                <a:sym typeface="+mn-ea"/>
              </a:rPr>
              <a:t>GIAO DIỆN LIÊN QUAN ĐẾN THÊM, XÓA, SỬA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39" name="Picture 39"/>
          <p:cNvPicPr/>
          <p:nvPr/>
        </p:nvPicPr>
        <p:blipFill>
          <a:blip r:embed="rId2">
            <a:extLst>
              <a:ext uri="{28A0092B-C50C-407E-A947-70E740481C1C}">
                <a14:useLocalDpi xmlns:a14="http://schemas.microsoft.com/office/drawing/2010/main" val="0"/>
              </a:ext>
            </a:extLst>
          </a:blip>
          <a:stretch>
            <a:fillRect/>
          </a:stretch>
        </p:blipFill>
        <p:spPr>
          <a:xfrm>
            <a:off x="-15224283" y="2103120"/>
            <a:ext cx="5400000" cy="2520000"/>
          </a:xfrm>
          <a:prstGeom prst="rect">
            <a:avLst/>
          </a:prstGeom>
        </p:spPr>
      </p:pic>
      <p:pic>
        <p:nvPicPr>
          <p:cNvPr id="35" name="Picture 35"/>
          <p:cNvPicPr/>
          <p:nvPr/>
        </p:nvPicPr>
        <p:blipFill>
          <a:blip r:embed="rId3">
            <a:extLst>
              <a:ext uri="{28A0092B-C50C-407E-A947-70E740481C1C}">
                <a14:useLocalDpi xmlns:a14="http://schemas.microsoft.com/office/drawing/2010/main" val="0"/>
              </a:ext>
            </a:extLst>
          </a:blip>
          <a:stretch>
            <a:fillRect/>
          </a:stretch>
        </p:blipFill>
        <p:spPr>
          <a:xfrm>
            <a:off x="-9128045" y="2100898"/>
            <a:ext cx="5400000" cy="2520000"/>
          </a:xfrm>
          <a:prstGeom prst="rect">
            <a:avLst/>
          </a:prstGeom>
        </p:spPr>
      </p:pic>
      <p:pic>
        <p:nvPicPr>
          <p:cNvPr id="8" name="Picture 36"/>
          <p:cNvPicPr/>
          <p:nvPr/>
        </p:nvPicPr>
        <p:blipFill>
          <a:blip r:embed="rId4">
            <a:extLst>
              <a:ext uri="{28A0092B-C50C-407E-A947-70E740481C1C}">
                <a14:useLocalDpi xmlns:a14="http://schemas.microsoft.com/office/drawing/2010/main" val="0"/>
              </a:ext>
            </a:extLst>
          </a:blip>
          <a:stretch>
            <a:fillRect/>
          </a:stretch>
        </p:blipFill>
        <p:spPr>
          <a:xfrm>
            <a:off x="-3317716" y="2103120"/>
            <a:ext cx="5400000" cy="2520000"/>
          </a:xfrm>
          <a:prstGeom prst="rect">
            <a:avLst/>
          </a:prstGeom>
        </p:spPr>
      </p:pic>
      <p:pic>
        <p:nvPicPr>
          <p:cNvPr id="10" name="Picture 17"/>
          <p:cNvPicPr/>
          <p:nvPr/>
        </p:nvPicPr>
        <p:blipFill>
          <a:blip r:embed="rId5">
            <a:extLst>
              <a:ext uri="{28A0092B-C50C-407E-A947-70E740481C1C}">
                <a14:useLocalDpi xmlns:a14="http://schemas.microsoft.com/office/drawing/2010/main" val="0"/>
              </a:ext>
            </a:extLst>
          </a:blip>
          <a:stretch>
            <a:fillRect/>
          </a:stretch>
        </p:blipFill>
        <p:spPr>
          <a:xfrm>
            <a:off x="2010410" y="-10574020"/>
            <a:ext cx="8280000" cy="5400000"/>
          </a:xfrm>
          <a:prstGeom prst="rect">
            <a:avLst/>
          </a:prstGeom>
        </p:spPr>
      </p:pic>
      <p:pic>
        <p:nvPicPr>
          <p:cNvPr id="11" name="Picture 38"/>
          <p:cNvPicPr/>
          <p:nvPr/>
        </p:nvPicPr>
        <p:blipFill>
          <a:blip r:embed="rId6">
            <a:extLst>
              <a:ext uri="{28A0092B-C50C-407E-A947-70E740481C1C}">
                <a14:useLocalDpi xmlns:a14="http://schemas.microsoft.com/office/drawing/2010/main" val="0"/>
              </a:ext>
            </a:extLst>
          </a:blip>
          <a:stretch>
            <a:fillRect/>
          </a:stretch>
        </p:blipFill>
        <p:spPr>
          <a:xfrm>
            <a:off x="10189290" y="-9518332"/>
            <a:ext cx="5400000" cy="2520000"/>
          </a:xfrm>
          <a:prstGeom prst="rect">
            <a:avLst/>
          </a:prstGeom>
        </p:spPr>
      </p:pic>
      <p:pic>
        <p:nvPicPr>
          <p:cNvPr id="12" name="Picture 39"/>
          <p:cNvPicPr/>
          <p:nvPr/>
        </p:nvPicPr>
        <p:blipFill>
          <a:blip r:embed="rId2">
            <a:extLst>
              <a:ext uri="{28A0092B-C50C-407E-A947-70E740481C1C}">
                <a14:useLocalDpi xmlns:a14="http://schemas.microsoft.com/office/drawing/2010/main" val="0"/>
              </a:ext>
            </a:extLst>
          </a:blip>
          <a:stretch>
            <a:fillRect/>
          </a:stretch>
        </p:blipFill>
        <p:spPr>
          <a:xfrm>
            <a:off x="16038989" y="-9518015"/>
            <a:ext cx="5400000" cy="2520000"/>
          </a:xfrm>
          <a:prstGeom prst="rect">
            <a:avLst/>
          </a:prstGeom>
        </p:spPr>
      </p:pic>
      <p:pic>
        <p:nvPicPr>
          <p:cNvPr id="13" name="Picture 37"/>
          <p:cNvPicPr/>
          <p:nvPr/>
        </p:nvPicPr>
        <p:blipFill>
          <a:blip r:embed="rId7">
            <a:extLst>
              <a:ext uri="{28A0092B-C50C-407E-A947-70E740481C1C}">
                <a14:useLocalDpi xmlns:a14="http://schemas.microsoft.com/office/drawing/2010/main" val="0"/>
              </a:ext>
            </a:extLst>
          </a:blip>
          <a:stretch>
            <a:fillRect/>
          </a:stretch>
        </p:blipFill>
        <p:spPr>
          <a:xfrm>
            <a:off x="-3728265" y="-9518015"/>
            <a:ext cx="5400000" cy="2520000"/>
          </a:xfrm>
          <a:prstGeom prst="rect">
            <a:avLst/>
          </a:prstGeom>
        </p:spPr>
      </p:pic>
      <p:pic>
        <p:nvPicPr>
          <p:cNvPr id="14" name="Picture 36"/>
          <p:cNvPicPr/>
          <p:nvPr/>
        </p:nvPicPr>
        <p:blipFill>
          <a:blip r:embed="rId4">
            <a:extLst>
              <a:ext uri="{28A0092B-C50C-407E-A947-70E740481C1C}">
                <a14:useLocalDpi xmlns:a14="http://schemas.microsoft.com/office/drawing/2010/main" val="0"/>
              </a:ext>
            </a:extLst>
          </a:blip>
          <a:stretch>
            <a:fillRect/>
          </a:stretch>
        </p:blipFill>
        <p:spPr>
          <a:xfrm>
            <a:off x="-9824085" y="-9518015"/>
            <a:ext cx="5400000" cy="2520000"/>
          </a:xfrm>
          <a:prstGeom prst="rect">
            <a:avLst/>
          </a:prstGeom>
        </p:spPr>
      </p:pic>
      <p:pic>
        <p:nvPicPr>
          <p:cNvPr id="15" name="Picture 35"/>
          <p:cNvPicPr/>
          <p:nvPr/>
        </p:nvPicPr>
        <p:blipFill>
          <a:blip r:embed="rId3">
            <a:extLst>
              <a:ext uri="{28A0092B-C50C-407E-A947-70E740481C1C}">
                <a14:useLocalDpi xmlns:a14="http://schemas.microsoft.com/office/drawing/2010/main" val="0"/>
              </a:ext>
            </a:extLst>
          </a:blip>
          <a:stretch>
            <a:fillRect/>
          </a:stretch>
        </p:blipFill>
        <p:spPr>
          <a:xfrm>
            <a:off x="22108795" y="-9518332"/>
            <a:ext cx="5400000" cy="2520000"/>
          </a:xfrm>
          <a:prstGeom prst="rect">
            <a:avLst/>
          </a:prstGeom>
        </p:spPr>
      </p:pic>
      <p:pic>
        <p:nvPicPr>
          <p:cNvPr id="16" name="Picture 36"/>
          <p:cNvPicPr/>
          <p:nvPr/>
        </p:nvPicPr>
        <p:blipFill>
          <a:blip r:embed="rId4">
            <a:extLst>
              <a:ext uri="{28A0092B-C50C-407E-A947-70E740481C1C}">
                <a14:useLocalDpi xmlns:a14="http://schemas.microsoft.com/office/drawing/2010/main" val="0"/>
              </a:ext>
            </a:extLst>
          </a:blip>
          <a:stretch>
            <a:fillRect/>
          </a:stretch>
        </p:blipFill>
        <p:spPr>
          <a:xfrm>
            <a:off x="27848560" y="-9518650"/>
            <a:ext cx="5400000" cy="2520000"/>
          </a:xfrm>
          <a:prstGeom prst="rect">
            <a:avLst/>
          </a:prstGeom>
        </p:spPr>
      </p:pic>
      <p:pic>
        <p:nvPicPr>
          <p:cNvPr id="18" name="Picture 35"/>
          <p:cNvPicPr/>
          <p:nvPr/>
        </p:nvPicPr>
        <p:blipFill>
          <a:blip r:embed="rId3">
            <a:extLst>
              <a:ext uri="{28A0092B-C50C-407E-A947-70E740481C1C}">
                <a14:useLocalDpi xmlns:a14="http://schemas.microsoft.com/office/drawing/2010/main" val="0"/>
              </a:ext>
            </a:extLst>
          </a:blip>
          <a:stretch>
            <a:fillRect/>
          </a:stretch>
        </p:blipFill>
        <p:spPr>
          <a:xfrm>
            <a:off x="-16071850" y="-9518332"/>
            <a:ext cx="5400000" cy="2520000"/>
          </a:xfrm>
          <a:prstGeom prst="rect">
            <a:avLst/>
          </a:prstGeom>
        </p:spPr>
      </p:pic>
      <p:sp>
        <p:nvSpPr>
          <p:cNvPr id="21" name="Text Box 20"/>
          <p:cNvSpPr txBox="1"/>
          <p:nvPr/>
        </p:nvSpPr>
        <p:spPr>
          <a:xfrm>
            <a:off x="-9824085" y="360680"/>
            <a:ext cx="4349750" cy="368300"/>
          </a:xfrm>
          <a:prstGeom prst="rect">
            <a:avLst/>
          </a:prstGeom>
          <a:noFill/>
        </p:spPr>
        <p:txBody>
          <a:bodyPr wrap="square" rtlCol="0">
            <a:spAutoFit/>
          </a:bodyPr>
          <a:lstStyle/>
          <a:p>
            <a:r>
              <a:rPr lang="en-US"/>
              <a:t>GIAO DIỆN LIÊN QUAN ĐẾN THÊM, XÓA, SỬA</a:t>
            </a:r>
          </a:p>
        </p:txBody>
      </p:sp>
      <p:sp>
        <p:nvSpPr>
          <p:cNvPr id="22" name="Text Box 21"/>
          <p:cNvSpPr txBox="1"/>
          <p:nvPr/>
        </p:nvSpPr>
        <p:spPr>
          <a:xfrm>
            <a:off x="-16003905" y="360680"/>
            <a:ext cx="4349750" cy="368300"/>
          </a:xfrm>
          <a:prstGeom prst="rect">
            <a:avLst/>
          </a:prstGeom>
          <a:noFill/>
        </p:spPr>
        <p:txBody>
          <a:bodyPr wrap="square" rtlCol="0">
            <a:spAutoFit/>
          </a:bodyPr>
          <a:lstStyle/>
          <a:p>
            <a:r>
              <a:rPr lang="en-US"/>
              <a:t>GIAO DIỆN LIÊN QUAN ĐẾN THÊM, XÓA, SỬA</a:t>
            </a:r>
          </a:p>
        </p:txBody>
      </p:sp>
      <p:sp>
        <p:nvSpPr>
          <p:cNvPr id="24" name="Text Box 23"/>
          <p:cNvSpPr txBox="1"/>
          <p:nvPr/>
        </p:nvSpPr>
        <p:spPr>
          <a:xfrm>
            <a:off x="16894175" y="122555"/>
            <a:ext cx="4349750" cy="368300"/>
          </a:xfrm>
          <a:prstGeom prst="rect">
            <a:avLst/>
          </a:prstGeom>
          <a:noFill/>
        </p:spPr>
        <p:txBody>
          <a:bodyPr wrap="square" rtlCol="0">
            <a:spAutoFit/>
          </a:bodyPr>
          <a:lstStyle/>
          <a:p>
            <a:r>
              <a:rPr lang="en-US"/>
              <a:t>GIAO DIỆN LIÊN QUAN ĐẾN THÊM, XÓA, SỬA</a:t>
            </a:r>
          </a:p>
        </p:txBody>
      </p:sp>
      <p:sp>
        <p:nvSpPr>
          <p:cNvPr id="25" name="Text Box 24"/>
          <p:cNvSpPr txBox="1"/>
          <p:nvPr/>
        </p:nvSpPr>
        <p:spPr>
          <a:xfrm>
            <a:off x="22633940" y="0"/>
            <a:ext cx="4349750" cy="368300"/>
          </a:xfrm>
          <a:prstGeom prst="rect">
            <a:avLst/>
          </a:prstGeom>
          <a:noFill/>
        </p:spPr>
        <p:txBody>
          <a:bodyPr wrap="square" rtlCol="0">
            <a:spAutoFit/>
          </a:bodyPr>
          <a:lstStyle/>
          <a:p>
            <a:r>
              <a:rPr lang="en-US"/>
              <a:t>GIAO DIỆN LIÊN QUAN ĐẾN THÊM, XÓA, SỬA</a:t>
            </a:r>
          </a:p>
        </p:txBody>
      </p:sp>
      <p:sp>
        <p:nvSpPr>
          <p:cNvPr id="26" name="Text Box 25"/>
          <p:cNvSpPr txBox="1"/>
          <p:nvPr/>
        </p:nvSpPr>
        <p:spPr>
          <a:xfrm>
            <a:off x="28373705" y="0"/>
            <a:ext cx="4349750" cy="368300"/>
          </a:xfrm>
          <a:prstGeom prst="rect">
            <a:avLst/>
          </a:prstGeom>
          <a:noFill/>
        </p:spPr>
        <p:txBody>
          <a:bodyPr wrap="square" rtlCol="0">
            <a:spAutoFit/>
          </a:bodyPr>
          <a:lstStyle/>
          <a:p>
            <a:r>
              <a:rPr lang="en-US"/>
              <a:t>GIAO DIỆN LIÊN QUAN ĐẾN THÊM, XÓA, SỬA</a:t>
            </a:r>
          </a:p>
        </p:txBody>
      </p:sp>
      <p:pic>
        <p:nvPicPr>
          <p:cNvPr id="2" name="Picture 37"/>
          <p:cNvPicPr/>
          <p:nvPr/>
        </p:nvPicPr>
        <p:blipFill>
          <a:blip r:embed="rId7">
            <a:extLst>
              <a:ext uri="{28A0092B-C50C-407E-A947-70E740481C1C}">
                <a14:useLocalDpi xmlns:a14="http://schemas.microsoft.com/office/drawing/2010/main" val="0"/>
              </a:ext>
            </a:extLst>
          </a:blip>
          <a:stretch>
            <a:fillRect/>
          </a:stretch>
        </p:blipFill>
        <p:spPr>
          <a:xfrm>
            <a:off x="2367915" y="718820"/>
            <a:ext cx="8280000" cy="5400000"/>
          </a:xfrm>
          <a:prstGeom prst="rect">
            <a:avLst/>
          </a:prstGeom>
        </p:spPr>
      </p:pic>
      <p:sp>
        <p:nvSpPr>
          <p:cNvPr id="7" name="Text Box 6"/>
          <p:cNvSpPr txBox="1"/>
          <p:nvPr/>
        </p:nvSpPr>
        <p:spPr>
          <a:xfrm>
            <a:off x="4054475" y="6118860"/>
            <a:ext cx="4644390" cy="645160"/>
          </a:xfrm>
          <a:prstGeom prst="rect">
            <a:avLst/>
          </a:prstGeom>
          <a:noFill/>
        </p:spPr>
        <p:txBody>
          <a:bodyPr wrap="square" rtlCol="0">
            <a:spAutoFit/>
          </a:bodyPr>
          <a:lstStyle/>
          <a:p>
            <a:pPr algn="ctr"/>
            <a:r>
              <a:rPr lang="en-US">
                <a:solidFill>
                  <a:schemeClr val="bg1"/>
                </a:solidFill>
              </a:rPr>
              <a:t>Giao diện thêm nhà sản xuất có các chức năng cơ bản: Thêm, sửa, xóa thông tin nhà </a:t>
            </a:r>
            <a:r>
              <a:rPr lang="vi-VN" altLang="en-US">
                <a:solidFill>
                  <a:schemeClr val="bg1"/>
                </a:solidFill>
              </a:rPr>
              <a:t>sản xuất</a:t>
            </a:r>
          </a:p>
        </p:txBody>
      </p:sp>
      <p:pic>
        <p:nvPicPr>
          <p:cNvPr id="9" name="Picture 38"/>
          <p:cNvPicPr/>
          <p:nvPr/>
        </p:nvPicPr>
        <p:blipFill>
          <a:blip r:embed="rId6">
            <a:extLst>
              <a:ext uri="{28A0092B-C50C-407E-A947-70E740481C1C}">
                <a14:useLocalDpi xmlns:a14="http://schemas.microsoft.com/office/drawing/2010/main" val="0"/>
              </a:ext>
            </a:extLst>
          </a:blip>
          <a:stretch>
            <a:fillRect/>
          </a:stretch>
        </p:blipFill>
        <p:spPr>
          <a:xfrm>
            <a:off x="16974005" y="2098993"/>
            <a:ext cx="5400000" cy="2520000"/>
          </a:xfrm>
          <a:prstGeom prst="rect">
            <a:avLst/>
          </a:prstGeom>
        </p:spPr>
      </p:pic>
      <p:pic>
        <p:nvPicPr>
          <p:cNvPr id="19" name="Picture 39"/>
          <p:cNvPicPr/>
          <p:nvPr/>
        </p:nvPicPr>
        <p:blipFill>
          <a:blip r:embed="rId2">
            <a:extLst>
              <a:ext uri="{28A0092B-C50C-407E-A947-70E740481C1C}">
                <a14:useLocalDpi xmlns:a14="http://schemas.microsoft.com/office/drawing/2010/main" val="0"/>
              </a:ext>
            </a:extLst>
          </a:blip>
          <a:stretch>
            <a:fillRect/>
          </a:stretch>
        </p:blipFill>
        <p:spPr>
          <a:xfrm>
            <a:off x="22448362" y="2101215"/>
            <a:ext cx="5400000" cy="2520000"/>
          </a:xfrm>
          <a:prstGeom prst="rect">
            <a:avLst/>
          </a:prstGeom>
        </p:spPr>
      </p:pic>
      <p:pic>
        <p:nvPicPr>
          <p:cNvPr id="17" name="Picture 35"/>
          <p:cNvPicPr/>
          <p:nvPr/>
        </p:nvPicPr>
        <p:blipFill>
          <a:blip r:embed="rId3">
            <a:extLst>
              <a:ext uri="{28A0092B-C50C-407E-A947-70E740481C1C}">
                <a14:useLocalDpi xmlns:a14="http://schemas.microsoft.com/office/drawing/2010/main" val="0"/>
              </a:ext>
            </a:extLst>
          </a:blip>
          <a:stretch>
            <a:fillRect/>
          </a:stretch>
        </p:blipFill>
        <p:spPr>
          <a:xfrm>
            <a:off x="28373785" y="2227898"/>
            <a:ext cx="5400000" cy="2520000"/>
          </a:xfrm>
          <a:prstGeom prst="rect">
            <a:avLst/>
          </a:prstGeom>
        </p:spPr>
      </p:pic>
      <p:pic>
        <p:nvPicPr>
          <p:cNvPr id="34" name="Picture 34"/>
          <p:cNvPicPr/>
          <p:nvPr/>
        </p:nvPicPr>
        <p:blipFill>
          <a:blip r:embed="rId8">
            <a:extLst>
              <a:ext uri="{28A0092B-C50C-407E-A947-70E740481C1C}">
                <a14:useLocalDpi xmlns:a14="http://schemas.microsoft.com/office/drawing/2010/main" val="0"/>
              </a:ext>
            </a:extLst>
          </a:blip>
          <a:stretch>
            <a:fillRect/>
          </a:stretch>
        </p:blipFill>
        <p:spPr>
          <a:xfrm>
            <a:off x="11047095" y="2098675"/>
            <a:ext cx="5400000" cy="2520000"/>
          </a:xfrm>
          <a:prstGeom prst="rect">
            <a:avLst/>
          </a:prstGeom>
        </p:spPr>
      </p:pic>
      <p:sp>
        <p:nvSpPr>
          <p:cNvPr id="20" name="Text Box 19"/>
          <p:cNvSpPr txBox="1"/>
          <p:nvPr/>
        </p:nvSpPr>
        <p:spPr>
          <a:xfrm>
            <a:off x="3102610" y="0"/>
            <a:ext cx="6096000" cy="645160"/>
          </a:xfrm>
          <a:prstGeom prst="rect">
            <a:avLst/>
          </a:prstGeom>
          <a:noFill/>
        </p:spPr>
        <p:txBody>
          <a:bodyPr wrap="square" rtlCol="0" anchor="t">
            <a:spAutoFit/>
          </a:bodyPr>
          <a:lstStyle/>
          <a:p>
            <a:pPr algn="ctr"/>
            <a:r>
              <a:rPr lang="en-US">
                <a:solidFill>
                  <a:schemeClr val="bg1"/>
                </a:solidFill>
                <a:latin typeface="Segoe UI Black" panose="020B0A02040204020203" charset="0"/>
                <a:cs typeface="Segoe UI Black" panose="020B0A02040204020203" charset="0"/>
                <a:sym typeface="+mn-ea"/>
              </a:rPr>
              <a:t>1.1</a:t>
            </a:r>
            <a:endParaRPr lang="en-US">
              <a:solidFill>
                <a:schemeClr val="bg1"/>
              </a:solidFill>
              <a:latin typeface="Segoe UI Black" panose="020B0A02040204020203" charset="0"/>
              <a:cs typeface="Segoe UI Black" panose="020B0A02040204020203" charset="0"/>
            </a:endParaRPr>
          </a:p>
          <a:p>
            <a:pPr algn="ctr"/>
            <a:r>
              <a:rPr lang="en-US">
                <a:solidFill>
                  <a:schemeClr val="bg1"/>
                </a:solidFill>
                <a:latin typeface="Segoe UI Black" panose="020B0A02040204020203" charset="0"/>
                <a:cs typeface="Segoe UI Black" panose="020B0A02040204020203" charset="0"/>
                <a:sym typeface="+mn-ea"/>
              </a:rPr>
              <a:t>GIAO DIỆN LIÊN QUAN ĐẾN THÊM, XÓA, SỬA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ncept-frequently-asked-questions-vector-28839567"/>
          <p:cNvPicPr>
            <a:picLocks noChangeAspect="1"/>
          </p:cNvPicPr>
          <p:nvPr/>
        </p:nvPicPr>
        <p:blipFill>
          <a:blip r:embed="rId2"/>
          <a:srcRect r="10" b="7676"/>
          <a:stretch>
            <a:fillRect/>
          </a:stretch>
        </p:blipFill>
        <p:spPr>
          <a:xfrm>
            <a:off x="153035" y="1947545"/>
            <a:ext cx="4584065" cy="4800600"/>
          </a:xfrm>
          <a:prstGeom prst="rect">
            <a:avLst/>
          </a:prstGeom>
        </p:spPr>
      </p:pic>
      <p:sp>
        <p:nvSpPr>
          <p:cNvPr id="4" name="Cloud 3"/>
          <p:cNvSpPr/>
          <p:nvPr/>
        </p:nvSpPr>
        <p:spPr>
          <a:xfrm>
            <a:off x="2414270" y="169545"/>
            <a:ext cx="4201795" cy="2218690"/>
          </a:xfrm>
          <a:prstGeom prst="cloud">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vi-VN" altLang="en-US">
                <a:solidFill>
                  <a:schemeClr val="tx1"/>
                </a:solidFill>
              </a:rPr>
              <a:t>Lý do chọn đề tài và mục tiêu của đề tài là gì ?</a:t>
            </a:r>
          </a:p>
        </p:txBody>
      </p:sp>
      <p:sp>
        <p:nvSpPr>
          <p:cNvPr id="7" name="Flowchart: Alternate Process 6"/>
          <p:cNvSpPr/>
          <p:nvPr/>
        </p:nvSpPr>
        <p:spPr>
          <a:xfrm>
            <a:off x="6684010" y="169545"/>
            <a:ext cx="5257800" cy="2023110"/>
          </a:xfrm>
          <a:prstGeom prst="flowChartAlternateProcess">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en-US">
                <a:solidFill>
                  <a:schemeClr val="tx1"/>
                </a:solidFill>
                <a:sym typeface="+mn-ea"/>
              </a:rPr>
              <a:t>Tình hình công nghệ thông tin ngày nay đang thúc đẩy sự phát triển trong nhiều lĩnh vực cuộc sống. Trong bối cảnh này, lĩnh vực quản lý nhà sách đang đối mặt với thách thức lớn do sự đa dạng trong thói quen đọc sách và sự gia tăng về số lượng sách.</a:t>
            </a:r>
            <a:endParaRPr lang="en-US"/>
          </a:p>
        </p:txBody>
      </p:sp>
      <p:sp>
        <p:nvSpPr>
          <p:cNvPr id="8" name="Flowchart: Alternate Process 7"/>
          <p:cNvSpPr/>
          <p:nvPr/>
        </p:nvSpPr>
        <p:spPr>
          <a:xfrm>
            <a:off x="6684010" y="2393950"/>
            <a:ext cx="5257800" cy="2032000"/>
          </a:xfrm>
          <a:prstGeom prst="flowChartAlternateProcess">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en-US">
                <a:solidFill>
                  <a:schemeClr val="tx1"/>
                </a:solidFill>
              </a:rPr>
              <a:t>Chính nhận thức về vấn đề này đã đưa chúng tôi chọn đề tài "Quản lý Nhà Sách". Mục tiêu của dự án là tối ưu hóa quy trình bán sách và nâng cao trải nghiệm người dùng thông qua việc tích hợp công nghệ mới như lập trình WinForm và thiết kế cơ sở dữ liệu.</a:t>
            </a:r>
          </a:p>
        </p:txBody>
      </p:sp>
      <p:sp>
        <p:nvSpPr>
          <p:cNvPr id="10" name="Flowchart: Alternate Process 9"/>
          <p:cNvSpPr/>
          <p:nvPr/>
        </p:nvSpPr>
        <p:spPr>
          <a:xfrm>
            <a:off x="6616700" y="4549140"/>
            <a:ext cx="5325110" cy="2119630"/>
          </a:xfrm>
          <a:prstGeom prst="flowChartAlternateProcess">
            <a:avLst/>
          </a:prstGeom>
          <a:noFill/>
          <a:ln w="285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vi-VN" altLang="en-US">
                <a:solidFill>
                  <a:schemeClr val="tx1"/>
                </a:solidFill>
              </a:rPr>
              <a:t>Mục tiêu của đề tài: đầu tiên là t</a:t>
            </a:r>
            <a:r>
              <a:rPr lang="vi-VN" altLang="en-US">
                <a:solidFill>
                  <a:schemeClr val="tx1"/>
                </a:solidFill>
                <a:sym typeface="+mn-ea"/>
              </a:rPr>
              <a:t>ối ưu hóa quy trình bán sách, thứ hai là n</a:t>
            </a:r>
            <a:r>
              <a:rPr lang="vi-VN" altLang="en-US">
                <a:solidFill>
                  <a:schemeClr val="tx1"/>
                </a:solidFill>
              </a:rPr>
              <a:t>âng cao trải nghiệm người dùng, cuối cùng là tích hợp công nghệ mới.</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10" grpId="0" animBg="1"/>
      <p:bldP spid="1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35" name="Picture 35"/>
          <p:cNvPicPr/>
          <p:nvPr/>
        </p:nvPicPr>
        <p:blipFill>
          <a:blip r:embed="rId2">
            <a:extLst>
              <a:ext uri="{28A0092B-C50C-407E-A947-70E740481C1C}">
                <a14:useLocalDpi xmlns:a14="http://schemas.microsoft.com/office/drawing/2010/main" val="0"/>
              </a:ext>
            </a:extLst>
          </a:blip>
          <a:stretch>
            <a:fillRect/>
          </a:stretch>
        </p:blipFill>
        <p:spPr>
          <a:xfrm>
            <a:off x="-15224045" y="2241233"/>
            <a:ext cx="5400000" cy="2520000"/>
          </a:xfrm>
          <a:prstGeom prst="rect">
            <a:avLst/>
          </a:prstGeom>
        </p:spPr>
      </p:pic>
      <p:pic>
        <p:nvPicPr>
          <p:cNvPr id="8" name="Picture 36"/>
          <p:cNvPicPr/>
          <p:nvPr/>
        </p:nvPicPr>
        <p:blipFill>
          <a:blip r:embed="rId3">
            <a:extLst>
              <a:ext uri="{28A0092B-C50C-407E-A947-70E740481C1C}">
                <a14:useLocalDpi xmlns:a14="http://schemas.microsoft.com/office/drawing/2010/main" val="0"/>
              </a:ext>
            </a:extLst>
          </a:blip>
          <a:stretch>
            <a:fillRect/>
          </a:stretch>
        </p:blipFill>
        <p:spPr>
          <a:xfrm>
            <a:off x="-9413716" y="2243455"/>
            <a:ext cx="5400000" cy="2520000"/>
          </a:xfrm>
          <a:prstGeom prst="rect">
            <a:avLst/>
          </a:prstGeom>
        </p:spPr>
      </p:pic>
      <p:pic>
        <p:nvPicPr>
          <p:cNvPr id="10" name="Picture 17"/>
          <p:cNvPicPr/>
          <p:nvPr/>
        </p:nvPicPr>
        <p:blipFill>
          <a:blip r:embed="rId4">
            <a:extLst>
              <a:ext uri="{28A0092B-C50C-407E-A947-70E740481C1C}">
                <a14:useLocalDpi xmlns:a14="http://schemas.microsoft.com/office/drawing/2010/main" val="0"/>
              </a:ext>
            </a:extLst>
          </a:blip>
          <a:stretch>
            <a:fillRect/>
          </a:stretch>
        </p:blipFill>
        <p:spPr>
          <a:xfrm>
            <a:off x="2010410" y="-10574020"/>
            <a:ext cx="8280000" cy="5400000"/>
          </a:xfrm>
          <a:prstGeom prst="rect">
            <a:avLst/>
          </a:prstGeom>
        </p:spPr>
      </p:pic>
      <p:pic>
        <p:nvPicPr>
          <p:cNvPr id="11" name="Picture 38"/>
          <p:cNvPicPr/>
          <p:nvPr/>
        </p:nvPicPr>
        <p:blipFill>
          <a:blip r:embed="rId5">
            <a:extLst>
              <a:ext uri="{28A0092B-C50C-407E-A947-70E740481C1C}">
                <a14:useLocalDpi xmlns:a14="http://schemas.microsoft.com/office/drawing/2010/main" val="0"/>
              </a:ext>
            </a:extLst>
          </a:blip>
          <a:stretch>
            <a:fillRect/>
          </a:stretch>
        </p:blipFill>
        <p:spPr>
          <a:xfrm>
            <a:off x="10189290" y="-9518332"/>
            <a:ext cx="5400000" cy="2520000"/>
          </a:xfrm>
          <a:prstGeom prst="rect">
            <a:avLst/>
          </a:prstGeom>
        </p:spPr>
      </p:pic>
      <p:pic>
        <p:nvPicPr>
          <p:cNvPr id="12" name="Picture 39"/>
          <p:cNvPicPr/>
          <p:nvPr/>
        </p:nvPicPr>
        <p:blipFill>
          <a:blip r:embed="rId6">
            <a:extLst>
              <a:ext uri="{28A0092B-C50C-407E-A947-70E740481C1C}">
                <a14:useLocalDpi xmlns:a14="http://schemas.microsoft.com/office/drawing/2010/main" val="0"/>
              </a:ext>
            </a:extLst>
          </a:blip>
          <a:stretch>
            <a:fillRect/>
          </a:stretch>
        </p:blipFill>
        <p:spPr>
          <a:xfrm>
            <a:off x="16038989" y="-9518015"/>
            <a:ext cx="5400000" cy="2520000"/>
          </a:xfrm>
          <a:prstGeom prst="rect">
            <a:avLst/>
          </a:prstGeom>
        </p:spPr>
      </p:pic>
      <p:pic>
        <p:nvPicPr>
          <p:cNvPr id="13" name="Picture 37"/>
          <p:cNvPicPr/>
          <p:nvPr/>
        </p:nvPicPr>
        <p:blipFill>
          <a:blip r:embed="rId7">
            <a:extLst>
              <a:ext uri="{28A0092B-C50C-407E-A947-70E740481C1C}">
                <a14:useLocalDpi xmlns:a14="http://schemas.microsoft.com/office/drawing/2010/main" val="0"/>
              </a:ext>
            </a:extLst>
          </a:blip>
          <a:stretch>
            <a:fillRect/>
          </a:stretch>
        </p:blipFill>
        <p:spPr>
          <a:xfrm>
            <a:off x="-3728265" y="-9518015"/>
            <a:ext cx="5400000" cy="2520000"/>
          </a:xfrm>
          <a:prstGeom prst="rect">
            <a:avLst/>
          </a:prstGeom>
        </p:spPr>
      </p:pic>
      <p:pic>
        <p:nvPicPr>
          <p:cNvPr id="14" name="Picture 36"/>
          <p:cNvPicPr/>
          <p:nvPr/>
        </p:nvPicPr>
        <p:blipFill>
          <a:blip r:embed="rId3">
            <a:extLst>
              <a:ext uri="{28A0092B-C50C-407E-A947-70E740481C1C}">
                <a14:useLocalDpi xmlns:a14="http://schemas.microsoft.com/office/drawing/2010/main" val="0"/>
              </a:ext>
            </a:extLst>
          </a:blip>
          <a:stretch>
            <a:fillRect/>
          </a:stretch>
        </p:blipFill>
        <p:spPr>
          <a:xfrm>
            <a:off x="-9824085" y="-9518015"/>
            <a:ext cx="5400000" cy="2520000"/>
          </a:xfrm>
          <a:prstGeom prst="rect">
            <a:avLst/>
          </a:prstGeom>
        </p:spPr>
      </p:pic>
      <p:pic>
        <p:nvPicPr>
          <p:cNvPr id="15" name="Picture 35"/>
          <p:cNvPicPr/>
          <p:nvPr/>
        </p:nvPicPr>
        <p:blipFill>
          <a:blip r:embed="rId2">
            <a:extLst>
              <a:ext uri="{28A0092B-C50C-407E-A947-70E740481C1C}">
                <a14:useLocalDpi xmlns:a14="http://schemas.microsoft.com/office/drawing/2010/main" val="0"/>
              </a:ext>
            </a:extLst>
          </a:blip>
          <a:stretch>
            <a:fillRect/>
          </a:stretch>
        </p:blipFill>
        <p:spPr>
          <a:xfrm>
            <a:off x="22108795" y="-9518332"/>
            <a:ext cx="5400000" cy="2520000"/>
          </a:xfrm>
          <a:prstGeom prst="rect">
            <a:avLst/>
          </a:prstGeom>
        </p:spPr>
      </p:pic>
      <p:pic>
        <p:nvPicPr>
          <p:cNvPr id="16" name="Picture 36"/>
          <p:cNvPicPr/>
          <p:nvPr/>
        </p:nvPicPr>
        <p:blipFill>
          <a:blip r:embed="rId3">
            <a:extLst>
              <a:ext uri="{28A0092B-C50C-407E-A947-70E740481C1C}">
                <a14:useLocalDpi xmlns:a14="http://schemas.microsoft.com/office/drawing/2010/main" val="0"/>
              </a:ext>
            </a:extLst>
          </a:blip>
          <a:stretch>
            <a:fillRect/>
          </a:stretch>
        </p:blipFill>
        <p:spPr>
          <a:xfrm>
            <a:off x="27848560" y="-9518650"/>
            <a:ext cx="5400000" cy="2520000"/>
          </a:xfrm>
          <a:prstGeom prst="rect">
            <a:avLst/>
          </a:prstGeom>
        </p:spPr>
      </p:pic>
      <p:pic>
        <p:nvPicPr>
          <p:cNvPr id="18" name="Picture 35"/>
          <p:cNvPicPr/>
          <p:nvPr/>
        </p:nvPicPr>
        <p:blipFill>
          <a:blip r:embed="rId2">
            <a:extLst>
              <a:ext uri="{28A0092B-C50C-407E-A947-70E740481C1C}">
                <a14:useLocalDpi xmlns:a14="http://schemas.microsoft.com/office/drawing/2010/main" val="0"/>
              </a:ext>
            </a:extLst>
          </a:blip>
          <a:stretch>
            <a:fillRect/>
          </a:stretch>
        </p:blipFill>
        <p:spPr>
          <a:xfrm>
            <a:off x="-16071850" y="-9518332"/>
            <a:ext cx="5400000" cy="2520000"/>
          </a:xfrm>
          <a:prstGeom prst="rect">
            <a:avLst/>
          </a:prstGeom>
        </p:spPr>
      </p:pic>
      <p:sp>
        <p:nvSpPr>
          <p:cNvPr id="21" name="Text Box 20"/>
          <p:cNvSpPr txBox="1"/>
          <p:nvPr/>
        </p:nvSpPr>
        <p:spPr>
          <a:xfrm>
            <a:off x="-9824085" y="360680"/>
            <a:ext cx="4349750" cy="368300"/>
          </a:xfrm>
          <a:prstGeom prst="rect">
            <a:avLst/>
          </a:prstGeom>
          <a:noFill/>
        </p:spPr>
        <p:txBody>
          <a:bodyPr wrap="square" rtlCol="0">
            <a:spAutoFit/>
          </a:bodyPr>
          <a:lstStyle/>
          <a:p>
            <a:r>
              <a:rPr lang="en-US"/>
              <a:t>GIAO DIỆN LIÊN QUAN ĐẾN THÊM, XÓA, SỬA</a:t>
            </a:r>
          </a:p>
        </p:txBody>
      </p:sp>
      <p:sp>
        <p:nvSpPr>
          <p:cNvPr id="22" name="Text Box 21"/>
          <p:cNvSpPr txBox="1"/>
          <p:nvPr/>
        </p:nvSpPr>
        <p:spPr>
          <a:xfrm>
            <a:off x="-16003905" y="360680"/>
            <a:ext cx="4349750" cy="368300"/>
          </a:xfrm>
          <a:prstGeom prst="rect">
            <a:avLst/>
          </a:prstGeom>
          <a:noFill/>
        </p:spPr>
        <p:txBody>
          <a:bodyPr wrap="square" rtlCol="0">
            <a:spAutoFit/>
          </a:bodyPr>
          <a:lstStyle/>
          <a:p>
            <a:r>
              <a:rPr lang="en-US"/>
              <a:t>GIAO DIỆN LIÊN QUAN ĐẾN THÊM, XÓA, SỬA</a:t>
            </a:r>
          </a:p>
        </p:txBody>
      </p:sp>
      <p:sp>
        <p:nvSpPr>
          <p:cNvPr id="24" name="Text Box 23"/>
          <p:cNvSpPr txBox="1"/>
          <p:nvPr/>
        </p:nvSpPr>
        <p:spPr>
          <a:xfrm>
            <a:off x="16894175" y="122555"/>
            <a:ext cx="4349750" cy="368300"/>
          </a:xfrm>
          <a:prstGeom prst="rect">
            <a:avLst/>
          </a:prstGeom>
          <a:noFill/>
        </p:spPr>
        <p:txBody>
          <a:bodyPr wrap="square" rtlCol="0">
            <a:spAutoFit/>
          </a:bodyPr>
          <a:lstStyle/>
          <a:p>
            <a:r>
              <a:rPr lang="en-US"/>
              <a:t>GIAO DIỆN LIÊN QUAN ĐẾN THÊM, XÓA, SỬA</a:t>
            </a:r>
          </a:p>
        </p:txBody>
      </p:sp>
      <p:sp>
        <p:nvSpPr>
          <p:cNvPr id="25" name="Text Box 24"/>
          <p:cNvSpPr txBox="1"/>
          <p:nvPr/>
        </p:nvSpPr>
        <p:spPr>
          <a:xfrm>
            <a:off x="22633940" y="0"/>
            <a:ext cx="4349750" cy="368300"/>
          </a:xfrm>
          <a:prstGeom prst="rect">
            <a:avLst/>
          </a:prstGeom>
          <a:noFill/>
        </p:spPr>
        <p:txBody>
          <a:bodyPr wrap="square" rtlCol="0">
            <a:spAutoFit/>
          </a:bodyPr>
          <a:lstStyle/>
          <a:p>
            <a:r>
              <a:rPr lang="en-US"/>
              <a:t>GIAO DIỆN LIÊN QUAN ĐẾN THÊM, XÓA, SỬA</a:t>
            </a:r>
          </a:p>
        </p:txBody>
      </p:sp>
      <p:sp>
        <p:nvSpPr>
          <p:cNvPr id="26" name="Text Box 25"/>
          <p:cNvSpPr txBox="1"/>
          <p:nvPr/>
        </p:nvSpPr>
        <p:spPr>
          <a:xfrm>
            <a:off x="28373705" y="0"/>
            <a:ext cx="4349750" cy="368300"/>
          </a:xfrm>
          <a:prstGeom prst="rect">
            <a:avLst/>
          </a:prstGeom>
          <a:noFill/>
        </p:spPr>
        <p:txBody>
          <a:bodyPr wrap="square" rtlCol="0">
            <a:spAutoFit/>
          </a:bodyPr>
          <a:lstStyle/>
          <a:p>
            <a:r>
              <a:rPr lang="en-US"/>
              <a:t>GIAO DIỆN LIÊN QUAN ĐẾN THÊM, XÓA, SỬA</a:t>
            </a:r>
          </a:p>
        </p:txBody>
      </p:sp>
      <p:pic>
        <p:nvPicPr>
          <p:cNvPr id="2" name="Picture 37"/>
          <p:cNvPicPr/>
          <p:nvPr/>
        </p:nvPicPr>
        <p:blipFill>
          <a:blip r:embed="rId7">
            <a:extLst>
              <a:ext uri="{28A0092B-C50C-407E-A947-70E740481C1C}">
                <a14:useLocalDpi xmlns:a14="http://schemas.microsoft.com/office/drawing/2010/main" val="0"/>
              </a:ext>
            </a:extLst>
          </a:blip>
          <a:stretch>
            <a:fillRect/>
          </a:stretch>
        </p:blipFill>
        <p:spPr>
          <a:xfrm>
            <a:off x="-3603625" y="2239010"/>
            <a:ext cx="5400000" cy="2520000"/>
          </a:xfrm>
          <a:prstGeom prst="rect">
            <a:avLst/>
          </a:prstGeom>
        </p:spPr>
      </p:pic>
      <p:sp>
        <p:nvSpPr>
          <p:cNvPr id="7" name="Text Box 6"/>
          <p:cNvSpPr txBox="1"/>
          <p:nvPr/>
        </p:nvSpPr>
        <p:spPr>
          <a:xfrm>
            <a:off x="4054475" y="6118860"/>
            <a:ext cx="4644390" cy="645160"/>
          </a:xfrm>
          <a:prstGeom prst="rect">
            <a:avLst/>
          </a:prstGeom>
          <a:noFill/>
        </p:spPr>
        <p:txBody>
          <a:bodyPr wrap="square" rtlCol="0">
            <a:spAutoFit/>
          </a:bodyPr>
          <a:lstStyle/>
          <a:p>
            <a:pPr algn="ctr"/>
            <a:r>
              <a:rPr lang="en-US">
                <a:solidFill>
                  <a:schemeClr val="bg1"/>
                </a:solidFill>
              </a:rPr>
              <a:t>Giao diện thanh toán có các chức năng cơ bản: Xác nhận và làm mới thông tin thanh toán.</a:t>
            </a:r>
          </a:p>
        </p:txBody>
      </p:sp>
      <p:pic>
        <p:nvPicPr>
          <p:cNvPr id="9" name="Picture 38"/>
          <p:cNvPicPr/>
          <p:nvPr/>
        </p:nvPicPr>
        <p:blipFill>
          <a:blip r:embed="rId5">
            <a:extLst>
              <a:ext uri="{28A0092B-C50C-407E-A947-70E740481C1C}">
                <a14:useLocalDpi xmlns:a14="http://schemas.microsoft.com/office/drawing/2010/main" val="0"/>
              </a:ext>
            </a:extLst>
          </a:blip>
          <a:stretch>
            <a:fillRect/>
          </a:stretch>
        </p:blipFill>
        <p:spPr>
          <a:xfrm>
            <a:off x="10618925" y="2243138"/>
            <a:ext cx="5400000" cy="2520000"/>
          </a:xfrm>
          <a:prstGeom prst="rect">
            <a:avLst/>
          </a:prstGeom>
        </p:spPr>
      </p:pic>
      <p:pic>
        <p:nvPicPr>
          <p:cNvPr id="19" name="Picture 39"/>
          <p:cNvPicPr/>
          <p:nvPr/>
        </p:nvPicPr>
        <p:blipFill>
          <a:blip r:embed="rId6">
            <a:extLst>
              <a:ext uri="{28A0092B-C50C-407E-A947-70E740481C1C}">
                <a14:useLocalDpi xmlns:a14="http://schemas.microsoft.com/office/drawing/2010/main" val="0"/>
              </a:ext>
            </a:extLst>
          </a:blip>
          <a:stretch>
            <a:fillRect/>
          </a:stretch>
        </p:blipFill>
        <p:spPr>
          <a:xfrm>
            <a:off x="16352362" y="2241550"/>
            <a:ext cx="5400000" cy="2520000"/>
          </a:xfrm>
          <a:prstGeom prst="rect">
            <a:avLst/>
          </a:prstGeom>
        </p:spPr>
      </p:pic>
      <p:pic>
        <p:nvPicPr>
          <p:cNvPr id="17" name="Picture 35"/>
          <p:cNvPicPr/>
          <p:nvPr/>
        </p:nvPicPr>
        <p:blipFill>
          <a:blip r:embed="rId2">
            <a:extLst>
              <a:ext uri="{28A0092B-C50C-407E-A947-70E740481C1C}">
                <a14:useLocalDpi xmlns:a14="http://schemas.microsoft.com/office/drawing/2010/main" val="0"/>
              </a:ext>
            </a:extLst>
          </a:blip>
          <a:stretch>
            <a:fillRect/>
          </a:stretch>
        </p:blipFill>
        <p:spPr>
          <a:xfrm>
            <a:off x="22277785" y="2368233"/>
            <a:ext cx="5400000" cy="2520000"/>
          </a:xfrm>
          <a:prstGeom prst="rect">
            <a:avLst/>
          </a:prstGeom>
        </p:spPr>
      </p:pic>
      <p:pic>
        <p:nvPicPr>
          <p:cNvPr id="20" name="Picture 36"/>
          <p:cNvPicPr/>
          <p:nvPr/>
        </p:nvPicPr>
        <p:blipFill>
          <a:blip r:embed="rId3">
            <a:extLst>
              <a:ext uri="{28A0092B-C50C-407E-A947-70E740481C1C}">
                <a14:useLocalDpi xmlns:a14="http://schemas.microsoft.com/office/drawing/2010/main" val="0"/>
              </a:ext>
            </a:extLst>
          </a:blip>
          <a:stretch>
            <a:fillRect/>
          </a:stretch>
        </p:blipFill>
        <p:spPr>
          <a:xfrm>
            <a:off x="28356084" y="2243455"/>
            <a:ext cx="5400000" cy="2520000"/>
          </a:xfrm>
          <a:prstGeom prst="rect">
            <a:avLst/>
          </a:prstGeom>
        </p:spPr>
      </p:pic>
      <p:pic>
        <p:nvPicPr>
          <p:cNvPr id="34"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11375" y="858520"/>
            <a:ext cx="8078470" cy="5098415"/>
          </a:xfrm>
          <a:prstGeom prst="rect">
            <a:avLst/>
          </a:prstGeom>
        </p:spPr>
      </p:pic>
      <p:sp>
        <p:nvSpPr>
          <p:cNvPr id="23" name="Text Box 22"/>
          <p:cNvSpPr txBox="1"/>
          <p:nvPr/>
        </p:nvSpPr>
        <p:spPr>
          <a:xfrm>
            <a:off x="3102610" y="0"/>
            <a:ext cx="6096000" cy="645160"/>
          </a:xfrm>
          <a:prstGeom prst="rect">
            <a:avLst/>
          </a:prstGeom>
          <a:noFill/>
        </p:spPr>
        <p:txBody>
          <a:bodyPr wrap="square" rtlCol="0" anchor="t">
            <a:spAutoFit/>
          </a:bodyPr>
          <a:lstStyle/>
          <a:p>
            <a:pPr algn="ctr"/>
            <a:r>
              <a:rPr lang="en-US">
                <a:solidFill>
                  <a:schemeClr val="bg1"/>
                </a:solidFill>
                <a:latin typeface="Segoe UI Black" panose="020B0A02040204020203" charset="0"/>
                <a:cs typeface="Segoe UI Black" panose="020B0A02040204020203" charset="0"/>
                <a:sym typeface="+mn-ea"/>
              </a:rPr>
              <a:t>1.1</a:t>
            </a:r>
            <a:endParaRPr lang="en-US">
              <a:solidFill>
                <a:schemeClr val="bg1"/>
              </a:solidFill>
              <a:latin typeface="Segoe UI Black" panose="020B0A02040204020203" charset="0"/>
              <a:cs typeface="Segoe UI Black" panose="020B0A02040204020203" charset="0"/>
            </a:endParaRPr>
          </a:p>
          <a:p>
            <a:pPr algn="ctr"/>
            <a:r>
              <a:rPr lang="en-US">
                <a:solidFill>
                  <a:schemeClr val="bg1"/>
                </a:solidFill>
                <a:latin typeface="Segoe UI Black" panose="020B0A02040204020203" charset="0"/>
                <a:cs typeface="Segoe UI Black" panose="020B0A02040204020203" charset="0"/>
                <a:sym typeface="+mn-ea"/>
              </a:rPr>
              <a:t>GIAO DIỆN LIÊN QUAN ĐẾN THÊM, XÓA, SỬA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123190" y="2552065"/>
            <a:ext cx="12192000" cy="1753235"/>
          </a:xfrm>
          <a:prstGeom prst="rect">
            <a:avLst/>
          </a:prstGeom>
          <a:noFill/>
        </p:spPr>
        <p:txBody>
          <a:bodyPr wrap="square" rtlCol="0">
            <a:spAutoFit/>
          </a:bodyPr>
          <a:lstStyle/>
          <a:p>
            <a:pPr algn="ctr"/>
            <a:r>
              <a:rPr lang="en-US" sz="5400">
                <a:solidFill>
                  <a:schemeClr val="bg1"/>
                </a:solidFill>
                <a:latin typeface="Segoe UI Black" panose="020B0A02040204020203" charset="0"/>
                <a:cs typeface="Segoe UI Black" panose="020B0A02040204020203" charset="0"/>
              </a:rPr>
              <a:t>2.1</a:t>
            </a:r>
          </a:p>
          <a:p>
            <a:pPr algn="ctr"/>
            <a:r>
              <a:rPr lang="en-US" sz="5400">
                <a:solidFill>
                  <a:schemeClr val="bg1"/>
                </a:solidFill>
                <a:latin typeface="Segoe UI Black" panose="020B0A02040204020203" charset="0"/>
                <a:cs typeface="Segoe UI Black" panose="020B0A02040204020203" charset="0"/>
              </a:rPr>
              <a:t>GIAO DIỆN CHÍNH, TRA CỨU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3724910" y="5760085"/>
            <a:ext cx="4578350" cy="1098550"/>
          </a:xfrm>
          <a:prstGeom prst="rect">
            <a:avLst/>
          </a:prstGeom>
          <a:noFill/>
        </p:spPr>
        <p:txBody>
          <a:bodyPr wrap="square" rtlCol="0">
            <a:noAutofit/>
          </a:bodyPr>
          <a:lstStyle/>
          <a:p>
            <a:pPr algn="ctr"/>
            <a:r>
              <a:rPr lang="en-US" sz="2400">
                <a:solidFill>
                  <a:schemeClr val="bg1"/>
                </a:solidFill>
              </a:rPr>
              <a:t>Giao diện đăng nhập vào hệ thống: Gồm có tài khoản và mật khẩu.</a:t>
            </a:r>
          </a:p>
        </p:txBody>
      </p:sp>
      <p:pic>
        <p:nvPicPr>
          <p:cNvPr id="4"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045" y="229235"/>
            <a:ext cx="9784715" cy="5531485"/>
          </a:xfrm>
          <a:prstGeom prst="rect">
            <a:avLst/>
          </a:prstGeom>
        </p:spPr>
      </p:pic>
      <p:pic>
        <p:nvPicPr>
          <p:cNvPr id="5"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1745" y="1596390"/>
            <a:ext cx="5731510" cy="3665220"/>
          </a:xfrm>
          <a:prstGeom prst="rect">
            <a:avLst/>
          </a:prstGeom>
        </p:spPr>
      </p:pic>
      <p:pic>
        <p:nvPicPr>
          <p:cNvPr id="6"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6065" y="1549400"/>
            <a:ext cx="6467475" cy="3665220"/>
          </a:xfrm>
          <a:prstGeom prst="rect">
            <a:avLst/>
          </a:prstGeom>
        </p:spPr>
      </p:pic>
      <p:pic>
        <p:nvPicPr>
          <p:cNvPr id="30"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23190" y="1897063"/>
            <a:ext cx="5731510" cy="3062605"/>
          </a:xfrm>
          <a:prstGeom prst="rect">
            <a:avLst/>
          </a:prstGeom>
        </p:spPr>
      </p:pic>
      <p:pic>
        <p:nvPicPr>
          <p:cNvPr id="31"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64350" y="1502410"/>
            <a:ext cx="5731510" cy="371221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7150" y="1502410"/>
            <a:ext cx="5731510" cy="3712210"/>
          </a:xfrm>
          <a:prstGeom prst="rect">
            <a:avLst/>
          </a:prstGeom>
        </p:spPr>
      </p:pic>
      <p:pic>
        <p:nvPicPr>
          <p:cNvPr id="33"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5410" y="1596073"/>
            <a:ext cx="5731510" cy="3062605"/>
          </a:xfrm>
          <a:prstGeom prst="rect">
            <a:avLst/>
          </a:prstGeom>
        </p:spPr>
      </p:pic>
      <p:pic>
        <p:nvPicPr>
          <p:cNvPr id="36"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635" y="1294765"/>
            <a:ext cx="6467475" cy="3665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3390900" y="5694045"/>
            <a:ext cx="5728970" cy="1164590"/>
          </a:xfrm>
          <a:prstGeom prst="rect">
            <a:avLst/>
          </a:prstGeom>
          <a:noFill/>
        </p:spPr>
        <p:txBody>
          <a:bodyPr wrap="square" rtlCol="0">
            <a:noAutofit/>
          </a:bodyPr>
          <a:lstStyle/>
          <a:p>
            <a:pPr algn="ctr"/>
            <a:r>
              <a:rPr lang="en-US" sz="2400">
                <a:solidFill>
                  <a:schemeClr val="bg1"/>
                </a:solidFill>
              </a:rPr>
              <a:t>Giao diện đổi mật khẩu của hệ thống: Gồm tài khoản, mật khẩu hiện tại, mật khẩu mới và xác nhận mật khẩu mới.</a:t>
            </a:r>
          </a:p>
        </p:txBody>
      </p:sp>
      <p:pic>
        <p:nvPicPr>
          <p:cNvPr id="4"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255" y="1713230"/>
            <a:ext cx="6352155" cy="3600000"/>
          </a:xfrm>
          <a:prstGeom prst="rect">
            <a:avLst/>
          </a:prstGeom>
        </p:spPr>
      </p:pic>
      <p:pic>
        <p:nvPicPr>
          <p:cNvPr id="5"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0480" y="198120"/>
            <a:ext cx="9399270" cy="5495925"/>
          </a:xfrm>
          <a:prstGeom prst="rect">
            <a:avLst/>
          </a:prstGeom>
        </p:spPr>
      </p:pic>
      <p:pic>
        <p:nvPicPr>
          <p:cNvPr id="6"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61925" y="1600835"/>
            <a:ext cx="6467475" cy="3665220"/>
          </a:xfrm>
          <a:prstGeom prst="rect">
            <a:avLst/>
          </a:prstGeom>
        </p:spPr>
      </p:pic>
      <p:pic>
        <p:nvPicPr>
          <p:cNvPr id="30"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45630" y="1994853"/>
            <a:ext cx="5731510" cy="3062605"/>
          </a:xfrm>
          <a:prstGeom prst="rect">
            <a:avLst/>
          </a:prstGeom>
        </p:spPr>
      </p:pic>
      <p:pic>
        <p:nvPicPr>
          <p:cNvPr id="29"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04560" y="1712913"/>
            <a:ext cx="5731510" cy="3062605"/>
          </a:xfrm>
          <a:prstGeom prst="rect">
            <a:avLst/>
          </a:prstGeom>
        </p:spPr>
      </p:pic>
      <p:pic>
        <p:nvPicPr>
          <p:cNvPr id="2"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9630" y="1600835"/>
            <a:ext cx="6467475" cy="36652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664970" y="5694045"/>
            <a:ext cx="8861425" cy="1164590"/>
          </a:xfrm>
          <a:prstGeom prst="rect">
            <a:avLst/>
          </a:prstGeom>
          <a:noFill/>
        </p:spPr>
        <p:txBody>
          <a:bodyPr wrap="square" rtlCol="0">
            <a:noAutofit/>
          </a:bodyPr>
          <a:lstStyle/>
          <a:p>
            <a:pPr algn="ctr"/>
            <a:r>
              <a:rPr lang="en-US" sz="2400">
                <a:solidFill>
                  <a:schemeClr val="bg1"/>
                </a:solidFill>
              </a:rPr>
              <a:t>Giao diện trang chủ sẽ có các nút chuyển qua các trang khác như thêm khách hàng, thêm hóa đơn, thêm sách, thêm nhân viên và thoát khỏi hệ thống.</a:t>
            </a:r>
          </a:p>
        </p:txBody>
      </p:sp>
      <p:pic>
        <p:nvPicPr>
          <p:cNvPr id="4"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4260" y="1760220"/>
            <a:ext cx="6352155" cy="3600000"/>
          </a:xfrm>
          <a:prstGeom prst="rect">
            <a:avLst/>
          </a:prstGeom>
        </p:spPr>
      </p:pic>
      <p:pic>
        <p:nvPicPr>
          <p:cNvPr id="5"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4705" y="1713230"/>
            <a:ext cx="5629342" cy="3600000"/>
          </a:xfrm>
          <a:prstGeom prst="rect">
            <a:avLst/>
          </a:prstGeom>
        </p:spPr>
      </p:pic>
      <p:pic>
        <p:nvPicPr>
          <p:cNvPr id="6"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3930" y="1647825"/>
            <a:ext cx="6467475" cy="3665220"/>
          </a:xfrm>
          <a:prstGeom prst="rect">
            <a:avLst/>
          </a:prstGeom>
        </p:spPr>
      </p:pic>
      <p:pic>
        <p:nvPicPr>
          <p:cNvPr id="2"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435" y="139700"/>
            <a:ext cx="9681845" cy="5554345"/>
          </a:xfrm>
          <a:prstGeom prst="rect">
            <a:avLst/>
          </a:prstGeom>
        </p:spPr>
      </p:pic>
      <p:pic>
        <p:nvPicPr>
          <p:cNvPr id="8"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6015" y="2250123"/>
            <a:ext cx="5731510" cy="3062605"/>
          </a:xfrm>
          <a:prstGeom prst="rect">
            <a:avLst/>
          </a:prstGeom>
        </p:spPr>
      </p:pic>
      <p:pic>
        <p:nvPicPr>
          <p:cNvPr id="31"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42940" y="1760220"/>
            <a:ext cx="5731510" cy="37122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1720215" y="5917565"/>
            <a:ext cx="8861425" cy="941070"/>
          </a:xfrm>
          <a:prstGeom prst="rect">
            <a:avLst/>
          </a:prstGeom>
          <a:noFill/>
        </p:spPr>
        <p:txBody>
          <a:bodyPr wrap="square" rtlCol="0">
            <a:noAutofit/>
          </a:bodyPr>
          <a:lstStyle/>
          <a:p>
            <a:pPr algn="ctr"/>
            <a:r>
              <a:rPr lang="en-US" sz="2400">
                <a:solidFill>
                  <a:schemeClr val="bg1"/>
                </a:solidFill>
                <a:cs typeface="+mn-lt"/>
              </a:rPr>
              <a:t>Giao diện thống kê hiển thị hiển thị thông tin chi tiết hóa đơn của khách hàng đã đặt sản phẩm</a:t>
            </a:r>
          </a:p>
        </p:txBody>
      </p:sp>
      <p:pic>
        <p:nvPicPr>
          <p:cNvPr id="4"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4055" y="2317750"/>
            <a:ext cx="6352155" cy="3600000"/>
          </a:xfrm>
          <a:prstGeom prst="rect">
            <a:avLst/>
          </a:prstGeom>
        </p:spPr>
      </p:pic>
      <p:pic>
        <p:nvPicPr>
          <p:cNvPr id="5"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0200" y="2028825"/>
            <a:ext cx="5629342" cy="3600000"/>
          </a:xfrm>
          <a:prstGeom prst="rect">
            <a:avLst/>
          </a:prstGeom>
        </p:spPr>
      </p:pic>
      <p:pic>
        <p:nvPicPr>
          <p:cNvPr id="2"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975" y="1760220"/>
            <a:ext cx="6678930" cy="3599815"/>
          </a:xfrm>
          <a:prstGeom prst="rect">
            <a:avLst/>
          </a:prstGeom>
        </p:spPr>
      </p:pic>
      <p:pic>
        <p:nvPicPr>
          <p:cNvPr id="8"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2855" y="370840"/>
            <a:ext cx="9508490" cy="5445760"/>
          </a:xfrm>
          <a:prstGeom prst="rect">
            <a:avLst/>
          </a:prstGeom>
        </p:spPr>
      </p:pic>
      <p:pic>
        <p:nvPicPr>
          <p:cNvPr id="31"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14710" y="1538605"/>
            <a:ext cx="5794375" cy="3712210"/>
          </a:xfrm>
          <a:prstGeom prst="rect">
            <a:avLst/>
          </a:prstGeom>
        </p:spPr>
      </p:pic>
      <p:pic>
        <p:nvPicPr>
          <p:cNvPr id="1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9365" y="1538605"/>
            <a:ext cx="5629342" cy="3600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7906385" y="196215"/>
            <a:ext cx="4238625" cy="6295390"/>
          </a:xfrm>
          <a:prstGeom prst="roundRect">
            <a:avLst/>
          </a:prstGeom>
          <a:solidFill>
            <a:schemeClr val="tx1">
              <a:alpha val="32000"/>
            </a:schemeClr>
          </a:solidFill>
          <a:ln w="38100">
            <a:solidFill>
              <a:schemeClr val="bg1"/>
            </a:solidFill>
          </a:ln>
          <a:effectLst>
            <a:outerShdw blurRad="50800" dist="50800" dir="5400000" algn="ctr" rotWithShape="0">
              <a:srgbClr val="000000">
                <a:alpha val="10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Text Box 6"/>
          <p:cNvSpPr txBox="1"/>
          <p:nvPr/>
        </p:nvSpPr>
        <p:spPr>
          <a:xfrm>
            <a:off x="1720215" y="6069965"/>
            <a:ext cx="8861425" cy="941070"/>
          </a:xfrm>
          <a:prstGeom prst="rect">
            <a:avLst/>
          </a:prstGeom>
          <a:noFill/>
        </p:spPr>
        <p:txBody>
          <a:bodyPr wrap="square" rtlCol="0">
            <a:noAutofit/>
          </a:bodyPr>
          <a:lstStyle/>
          <a:p>
            <a:pPr algn="ctr"/>
            <a:endParaRPr lang="en-US" sz="2400">
              <a:solidFill>
                <a:schemeClr val="bg1"/>
              </a:solidFill>
            </a:endParaRPr>
          </a:p>
        </p:txBody>
      </p:sp>
      <p:pic>
        <p:nvPicPr>
          <p:cNvPr id="10"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85" y="156845"/>
            <a:ext cx="7522845" cy="6286500"/>
          </a:xfrm>
          <a:prstGeom prst="rect">
            <a:avLst/>
          </a:prstGeom>
          <a:noFill/>
        </p:spPr>
      </p:pic>
      <p:sp>
        <p:nvSpPr>
          <p:cNvPr id="11" name="Rectangles 10"/>
          <p:cNvSpPr/>
          <p:nvPr/>
        </p:nvSpPr>
        <p:spPr>
          <a:xfrm>
            <a:off x="8060690" y="635"/>
            <a:ext cx="4084320" cy="685673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sz="2000" dirty="0">
                <a:solidFill>
                  <a:schemeClr val="bg1"/>
                </a:solidFill>
                <a:latin typeface="Segoe UI Black" panose="020B0A02040204020203" charset="0"/>
                <a:cs typeface="Segoe UI Black" panose="020B0A02040204020203" charset="0"/>
              </a:rPr>
              <a:t>Giao </a:t>
            </a:r>
            <a:r>
              <a:rPr lang="en-US" sz="2000" dirty="0" err="1">
                <a:solidFill>
                  <a:schemeClr val="bg1"/>
                </a:solidFill>
                <a:latin typeface="Segoe UI Black" panose="020B0A02040204020203" charset="0"/>
                <a:cs typeface="Segoe UI Black" panose="020B0A02040204020203" charset="0"/>
              </a:rPr>
              <a:t>diện</a:t>
            </a:r>
            <a:r>
              <a:rPr lang="en-US" sz="2000" dirty="0">
                <a:solidFill>
                  <a:schemeClr val="bg1"/>
                </a:solidFill>
                <a:latin typeface="Segoe UI Black" panose="020B0A02040204020203" charset="0"/>
                <a:cs typeface="Segoe UI Black" panose="020B0A02040204020203" charset="0"/>
              </a:rPr>
              <a:t> </a:t>
            </a:r>
            <a:r>
              <a:rPr lang="en-US" sz="2000" dirty="0" err="1">
                <a:solidFill>
                  <a:schemeClr val="bg1"/>
                </a:solidFill>
                <a:latin typeface="Segoe UI Black" panose="020B0A02040204020203" charset="0"/>
                <a:cs typeface="Segoe UI Black" panose="020B0A02040204020203" charset="0"/>
              </a:rPr>
              <a:t>thống</a:t>
            </a:r>
            <a:r>
              <a:rPr lang="en-US" sz="2000" dirty="0">
                <a:solidFill>
                  <a:schemeClr val="bg1"/>
                </a:solidFill>
                <a:latin typeface="Segoe UI Black" panose="020B0A02040204020203" charset="0"/>
                <a:cs typeface="Segoe UI Black" panose="020B0A02040204020203" charset="0"/>
              </a:rPr>
              <a:t> </a:t>
            </a:r>
            <a:r>
              <a:rPr lang="en-US" sz="2000" dirty="0" err="1">
                <a:solidFill>
                  <a:schemeClr val="bg1"/>
                </a:solidFill>
                <a:latin typeface="Segoe UI Black" panose="020B0A02040204020203" charset="0"/>
                <a:cs typeface="Segoe UI Black" panose="020B0A02040204020203" charset="0"/>
              </a:rPr>
              <a:t>kê</a:t>
            </a:r>
            <a:r>
              <a:rPr lang="en-US" sz="2000" dirty="0">
                <a:solidFill>
                  <a:schemeClr val="bg1"/>
                </a:solidFill>
                <a:latin typeface="Segoe UI Black" panose="020B0A02040204020203" charset="0"/>
                <a:cs typeface="Segoe UI Black" panose="020B0A02040204020203" charset="0"/>
              </a:rPr>
              <a:t> </a:t>
            </a:r>
            <a:r>
              <a:rPr lang="en-US" sz="2000" dirty="0" err="1">
                <a:solidFill>
                  <a:schemeClr val="bg1"/>
                </a:solidFill>
                <a:latin typeface="Segoe UI Black" panose="020B0A02040204020203" charset="0"/>
                <a:cs typeface="Segoe UI Black" panose="020B0A02040204020203" charset="0"/>
              </a:rPr>
              <a:t>theo</a:t>
            </a:r>
            <a:r>
              <a:rPr lang="en-US" sz="2000" dirty="0">
                <a:solidFill>
                  <a:schemeClr val="bg1"/>
                </a:solidFill>
                <a:latin typeface="Segoe UI Black" panose="020B0A02040204020203" charset="0"/>
                <a:cs typeface="Segoe UI Black" panose="020B0A02040204020203" charset="0"/>
              </a:rPr>
              <a:t> </a:t>
            </a:r>
            <a:r>
              <a:rPr lang="en-US" sz="2000" dirty="0" err="1">
                <a:solidFill>
                  <a:schemeClr val="bg1"/>
                </a:solidFill>
                <a:latin typeface="Segoe UI Black" panose="020B0A02040204020203" charset="0"/>
                <a:cs typeface="Segoe UI Black" panose="020B0A02040204020203" charset="0"/>
              </a:rPr>
              <a:t>các</a:t>
            </a:r>
            <a:r>
              <a:rPr lang="en-US" sz="2000" dirty="0">
                <a:solidFill>
                  <a:schemeClr val="bg1"/>
                </a:solidFill>
                <a:latin typeface="Segoe UI Black" panose="020B0A02040204020203" charset="0"/>
                <a:cs typeface="Segoe UI Black" panose="020B0A02040204020203" charset="0"/>
              </a:rPr>
              <a:t> </a:t>
            </a:r>
            <a:r>
              <a:rPr lang="en-US" sz="2000" dirty="0" err="1">
                <a:solidFill>
                  <a:schemeClr val="bg1"/>
                </a:solidFill>
                <a:latin typeface="Segoe UI Black" panose="020B0A02040204020203" charset="0"/>
                <a:cs typeface="Segoe UI Black" panose="020B0A02040204020203" charset="0"/>
              </a:rPr>
              <a:t>tiêu</a:t>
            </a:r>
            <a:r>
              <a:rPr lang="en-US" sz="2000" dirty="0">
                <a:solidFill>
                  <a:schemeClr val="bg1"/>
                </a:solidFill>
                <a:latin typeface="Segoe UI Black" panose="020B0A02040204020203" charset="0"/>
                <a:cs typeface="Segoe UI Black" panose="020B0A02040204020203" charset="0"/>
              </a:rPr>
              <a:t> </a:t>
            </a:r>
            <a:r>
              <a:rPr lang="en-US" sz="2000" dirty="0" err="1">
                <a:solidFill>
                  <a:schemeClr val="bg1"/>
                </a:solidFill>
                <a:latin typeface="Segoe UI Black" panose="020B0A02040204020203" charset="0"/>
                <a:cs typeface="Segoe UI Black" panose="020B0A02040204020203" charset="0"/>
              </a:rPr>
              <a:t>chí</a:t>
            </a:r>
            <a:r>
              <a:rPr lang="en-US" sz="2000" dirty="0">
                <a:solidFill>
                  <a:schemeClr val="bg1"/>
                </a:solidFill>
                <a:latin typeface="Segoe UI Black" panose="020B0A02040204020203" charset="0"/>
                <a:cs typeface="Segoe UI Black" panose="020B0A02040204020203" charset="0"/>
              </a:rPr>
              <a:t>:</a:t>
            </a:r>
          </a:p>
          <a:p>
            <a:pPr algn="l"/>
            <a:r>
              <a:rPr lang="en-US" sz="2000" dirty="0">
                <a:solidFill>
                  <a:schemeClr val="bg1"/>
                </a:solidFill>
                <a:latin typeface="Times New Roman" panose="02020603050405020304" charset="0"/>
                <a:cs typeface="Times New Roman" panose="02020603050405020304" charset="0"/>
              </a:rPr>
              <a:t> </a:t>
            </a:r>
          </a:p>
          <a:p>
            <a:pPr algn="l"/>
            <a:r>
              <a:rPr lang="en-US" sz="2000" dirty="0">
                <a:solidFill>
                  <a:schemeClr val="bg1"/>
                </a:solidFill>
                <a:latin typeface="Times New Roman" panose="02020603050405020304" charset="0"/>
                <a:cs typeface="Times New Roman" panose="02020603050405020304" charset="0"/>
              </a:rPr>
              <a:t>         + </a:t>
            </a:r>
            <a:r>
              <a:rPr lang="en-US" sz="2000" dirty="0" err="1">
                <a:solidFill>
                  <a:schemeClr val="bg1"/>
                </a:solidFill>
                <a:latin typeface="Times New Roman" panose="02020603050405020304" charset="0"/>
                <a:cs typeface="Times New Roman" panose="02020603050405020304" charset="0"/>
              </a:rPr>
              <a:t>Tổng</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số</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tiền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bán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được</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trong</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ngày</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Hiển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thị</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tổng</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số</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tiền</a:t>
            </a:r>
            <a:r>
              <a:rPr lang="en-US" sz="2000" dirty="0">
                <a:solidFill>
                  <a:schemeClr val="bg1"/>
                </a:solidFill>
                <a:latin typeface="Times New Roman" panose="02020603050405020304" charset="0"/>
                <a:cs typeface="Times New Roman" panose="02020603050405020304" charset="0"/>
              </a:rPr>
              <a:t>.</a:t>
            </a:r>
          </a:p>
          <a:p>
            <a:pPr algn="l"/>
            <a:r>
              <a:rPr lang="en-US" sz="2000" dirty="0">
                <a:solidFill>
                  <a:schemeClr val="bg1"/>
                </a:solidFill>
                <a:latin typeface="Times New Roman" panose="02020603050405020304" charset="0"/>
                <a:cs typeface="Times New Roman" panose="02020603050405020304" charset="0"/>
              </a:rPr>
              <a:t>	</a:t>
            </a:r>
          </a:p>
          <a:p>
            <a:pPr indent="457200" algn="l"/>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Tổng</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số</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lượng</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sách</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bán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được</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trong</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ngày</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Hiển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thị</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số</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lượng</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đã</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bán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được</a:t>
            </a:r>
            <a:r>
              <a:rPr lang="en-US" sz="2000" dirty="0">
                <a:solidFill>
                  <a:schemeClr val="bg1"/>
                </a:solidFill>
                <a:latin typeface="Times New Roman" panose="02020603050405020304" charset="0"/>
                <a:cs typeface="Times New Roman" panose="02020603050405020304" charset="0"/>
              </a:rPr>
              <a:t>.</a:t>
            </a:r>
          </a:p>
          <a:p>
            <a:pPr indent="457200" algn="l"/>
            <a:endParaRPr lang="en-US" sz="2000" dirty="0">
              <a:solidFill>
                <a:schemeClr val="bg1"/>
              </a:solidFill>
              <a:latin typeface="Times New Roman" panose="02020603050405020304" charset="0"/>
              <a:cs typeface="Times New Roman" panose="02020603050405020304" charset="0"/>
            </a:endParaRPr>
          </a:p>
          <a:p>
            <a:pPr indent="457200" algn="l"/>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Tên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sách</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bán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được</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nhiều</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nhất</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trong</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ngày</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Hiển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thị</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tên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sách</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bán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được</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nhiều</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nhất</a:t>
            </a:r>
            <a:r>
              <a:rPr lang="en-US" sz="2000" dirty="0">
                <a:solidFill>
                  <a:schemeClr val="bg1"/>
                </a:solidFill>
                <a:latin typeface="Times New Roman" panose="02020603050405020304" charset="0"/>
                <a:cs typeface="Times New Roman" panose="02020603050405020304" charset="0"/>
              </a:rPr>
              <a:t>.</a:t>
            </a:r>
          </a:p>
          <a:p>
            <a:pPr indent="457200" algn="l"/>
            <a:endParaRPr lang="en-US" sz="2000" dirty="0">
              <a:solidFill>
                <a:schemeClr val="bg1"/>
              </a:solidFill>
              <a:latin typeface="Times New Roman" panose="02020603050405020304" charset="0"/>
              <a:cs typeface="Times New Roman" panose="02020603050405020304" charset="0"/>
            </a:endParaRPr>
          </a:p>
          <a:p>
            <a:pPr indent="457200" algn="l"/>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Tỉnh</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thành</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đặt</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mua</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nhiều</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nhất</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Hiển</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thị</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tỉnh</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thành</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đặt</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mua</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nhiều</a:t>
            </a:r>
            <a:r>
              <a:rPr lang="en-US" sz="2000" dirty="0">
                <a:solidFill>
                  <a:schemeClr val="bg1"/>
                </a:solidFill>
                <a:latin typeface="Times New Roman" panose="02020603050405020304" charset="0"/>
                <a:cs typeface="Times New Roman" panose="02020603050405020304" charset="0"/>
              </a:rPr>
              <a:t> </a:t>
            </a:r>
            <a:r>
              <a:rPr lang="en-US" sz="2000" dirty="0" err="1">
                <a:solidFill>
                  <a:schemeClr val="bg1"/>
                </a:solidFill>
                <a:latin typeface="Times New Roman" panose="02020603050405020304" charset="0"/>
                <a:cs typeface="Times New Roman" panose="02020603050405020304" charset="0"/>
              </a:rPr>
              <a:t>nhất</a:t>
            </a:r>
            <a:r>
              <a:rPr lang="en-US" sz="2000" dirty="0">
                <a:solidFill>
                  <a:schemeClr val="bg1"/>
                </a:solidFill>
                <a:latin typeface="Times New Roman" panose="02020603050405020304" charset="0"/>
                <a:cs typeface="Times New Roman" panose="02020603050405020304" charset="0"/>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Box 3"/>
          <p:cNvSpPr txBox="1"/>
          <p:nvPr/>
        </p:nvSpPr>
        <p:spPr>
          <a:xfrm>
            <a:off x="1285875" y="1819275"/>
            <a:ext cx="4949190" cy="922020"/>
          </a:xfrm>
          <a:prstGeom prst="rect">
            <a:avLst/>
          </a:prstGeom>
          <a:noFill/>
        </p:spPr>
        <p:txBody>
          <a:bodyPr wrap="square" rtlCol="0">
            <a:spAutoFit/>
          </a:bodyPr>
          <a:lstStyle/>
          <a:p>
            <a:r>
              <a:rPr lang="en-US" sz="5400">
                <a:solidFill>
                  <a:schemeClr val="bg1"/>
                </a:solidFill>
                <a:latin typeface="Segoe UI Black" panose="020B0A02040204020203" charset="0"/>
                <a:cs typeface="Segoe UI Black" panose="020B0A02040204020203" charset="0"/>
              </a:rPr>
              <a:t>CHƯƠNG 4: </a:t>
            </a:r>
          </a:p>
        </p:txBody>
      </p:sp>
      <p:sp>
        <p:nvSpPr>
          <p:cNvPr id="5" name="Text Box 4"/>
          <p:cNvSpPr txBox="1"/>
          <p:nvPr/>
        </p:nvSpPr>
        <p:spPr>
          <a:xfrm>
            <a:off x="5686425" y="2863850"/>
            <a:ext cx="5680710" cy="1351280"/>
          </a:xfrm>
          <a:prstGeom prst="rect">
            <a:avLst/>
          </a:prstGeom>
          <a:noFill/>
        </p:spPr>
        <p:txBody>
          <a:bodyPr wrap="square" rtlCol="0">
            <a:noAutofit/>
          </a:bodyPr>
          <a:lstStyle/>
          <a:p>
            <a:r>
              <a:rPr lang="en-US" sz="5600">
                <a:solidFill>
                  <a:schemeClr val="bg1"/>
                </a:solidFill>
                <a:latin typeface="Segoe UI Black" panose="020B0A02040204020203" charset="0"/>
                <a:cs typeface="Segoe UI Black" panose="020B0A02040204020203" charset="0"/>
              </a:rPr>
              <a:t>Cài đặt và           	thử nghiệm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n-avatar-thinking-with-question-marks-design-free-vector"/>
          <p:cNvPicPr>
            <a:picLocks noChangeAspect="1"/>
          </p:cNvPicPr>
          <p:nvPr/>
        </p:nvPicPr>
        <p:blipFill>
          <a:blip r:embed="rId2"/>
          <a:stretch>
            <a:fillRect/>
          </a:stretch>
        </p:blipFill>
        <p:spPr>
          <a:xfrm>
            <a:off x="963295" y="2972435"/>
            <a:ext cx="3749675" cy="3749675"/>
          </a:xfrm>
          <a:prstGeom prst="rect">
            <a:avLst/>
          </a:prstGeom>
        </p:spPr>
      </p:pic>
      <p:sp>
        <p:nvSpPr>
          <p:cNvPr id="5" name="Cloud Callout 4"/>
          <p:cNvSpPr/>
          <p:nvPr/>
        </p:nvSpPr>
        <p:spPr>
          <a:xfrm>
            <a:off x="4343400" y="85725"/>
            <a:ext cx="5600065" cy="3790950"/>
          </a:xfrm>
          <a:prstGeom prst="cloudCallout">
            <a:avLst>
              <a:gd name="adj1" fmla="val -49637"/>
              <a:gd name="adj2" fmla="val 56599"/>
            </a:avLst>
          </a:prstGeom>
          <a:noFill/>
          <a:ln w="28575"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Vậy trong quá trình phát triển dự án quản lý bán sách, bọn em đã nhận ra được những hạn chế gì từ ứng dụng đang thực hiện ?, và hướng phát triển tiếp theo là gì ? </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nk"/>
          <p:cNvPicPr>
            <a:picLocks noChangeAspect="1"/>
          </p:cNvPicPr>
          <p:nvPr/>
        </p:nvPicPr>
        <p:blipFill>
          <a:blip r:embed="rId2"/>
          <a:srcRect b="11359"/>
          <a:stretch>
            <a:fillRect/>
          </a:stretch>
        </p:blipFill>
        <p:spPr>
          <a:xfrm>
            <a:off x="635" y="652145"/>
            <a:ext cx="5184140" cy="5062220"/>
          </a:xfrm>
          <a:prstGeom prst="rect">
            <a:avLst/>
          </a:prstGeom>
        </p:spPr>
      </p:pic>
      <p:sp>
        <p:nvSpPr>
          <p:cNvPr id="5" name="Rounded Rectangle 4"/>
          <p:cNvSpPr/>
          <p:nvPr/>
        </p:nvSpPr>
        <p:spPr>
          <a:xfrm>
            <a:off x="4638675" y="146050"/>
            <a:ext cx="7430135" cy="4213860"/>
          </a:xfrm>
          <a:prstGeom prst="roundRect">
            <a:avLst/>
          </a:prstGeom>
          <a:noFill/>
          <a:ln w="285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vi-VN" altLang="en-US" sz="2400" b="1">
                <a:solidFill>
                  <a:schemeClr val="tx1"/>
                </a:solidFill>
                <a:latin typeface="Times New Roman" panose="02020603050405020304" charset="0"/>
                <a:cs typeface="Times New Roman" panose="02020603050405020304" charset="0"/>
              </a:rPr>
              <a:t>HẠN CHẾ</a:t>
            </a:r>
            <a:r>
              <a:rPr lang="vi-VN" altLang="en-US" sz="1600">
                <a:solidFill>
                  <a:schemeClr val="tx1"/>
                </a:solidFill>
              </a:rPr>
              <a:t> </a:t>
            </a:r>
            <a:endParaRPr lang="en-US" sz="1600">
              <a:solidFill>
                <a:schemeClr val="tx1"/>
              </a:solidFill>
            </a:endParaRPr>
          </a:p>
          <a:p>
            <a:pPr algn="ctr"/>
            <a:r>
              <a:rPr lang="en-US" sz="1600">
                <a:solidFill>
                  <a:schemeClr val="tx1"/>
                </a:solidFill>
              </a:rPr>
              <a:t>- Trong quá trình phát triển thì dự án vẫn còn một vài hạn chế nhất định:</a:t>
            </a:r>
          </a:p>
          <a:p>
            <a:pPr indent="457200" algn="l"/>
            <a:endParaRPr lang="en-US" sz="1600">
              <a:solidFill>
                <a:schemeClr val="tx1"/>
              </a:solidFill>
            </a:endParaRPr>
          </a:p>
          <a:p>
            <a:pPr algn="l"/>
            <a:r>
              <a:rPr lang="en-US" sz="1600">
                <a:solidFill>
                  <a:schemeClr val="tx1"/>
                </a:solidFill>
              </a:rPr>
              <a:t>		+ Giao diện chưa được trao chuốt.</a:t>
            </a:r>
          </a:p>
          <a:p>
            <a:pPr algn="l"/>
            <a:endParaRPr lang="en-US" sz="1600">
              <a:solidFill>
                <a:schemeClr val="tx1"/>
              </a:solidFill>
            </a:endParaRPr>
          </a:p>
          <a:p>
            <a:pPr algn="l"/>
            <a:r>
              <a:rPr lang="en-US" sz="1600">
                <a:solidFill>
                  <a:schemeClr val="tx1"/>
                </a:solidFill>
              </a:rPr>
              <a:t>		+ Phần mềm có thể sẽ hơi khó sử dụng đối với người lần đầu 	sử dụng vì sẽ có một vài chức năng phức tạp.</a:t>
            </a:r>
          </a:p>
          <a:p>
            <a:pPr algn="l"/>
            <a:endParaRPr lang="en-US" sz="1600">
              <a:solidFill>
                <a:schemeClr val="tx1"/>
              </a:solidFill>
            </a:endParaRPr>
          </a:p>
          <a:p>
            <a:pPr algn="l"/>
            <a:r>
              <a:rPr lang="en-US" sz="1600">
                <a:solidFill>
                  <a:schemeClr val="tx1"/>
                </a:solidFill>
              </a:rPr>
              <a:t>		+ Chưa có phân quyền được cho các người dùng khác ngoài 	quyền quản trị cao nhất.</a:t>
            </a:r>
            <a:r>
              <a:rPr lang="vi-VN" altLang="en-US" sz="1600">
                <a:solidFill>
                  <a:schemeClr val="tx1"/>
                </a:solidFill>
              </a:rPr>
              <a:t> </a:t>
            </a:r>
            <a:r>
              <a:rPr lang="en-US" sz="1600">
                <a:solidFill>
                  <a:schemeClr val="tx1"/>
                </a:solidFill>
              </a:rPr>
              <a:t>Người có quyền cao nhất chỉ có tài khoản 	admin còn những người dùng khác không có quyền đó.</a:t>
            </a:r>
          </a:p>
          <a:p>
            <a:pPr indent="457200" algn="l"/>
            <a:r>
              <a:rPr lang="en-US" sz="1600">
                <a:solidFill>
                  <a:schemeClr val="tx1"/>
                </a:solidFill>
              </a:rPr>
              <a:t>- Những hạn chế trên cần được xử lý để tạo ra một hệ thống cửa hàng bán sách hoàn chỉnh, thuận tiện và dễ dàng quản lý. Cải thiện được những hạn chế này sẽ nâng cao chất lượng của hệ thống, sẽ góp phần tạo nên sự thuận tiện cho người sử dụng.</a:t>
            </a:r>
          </a:p>
        </p:txBody>
      </p:sp>
      <p:sp>
        <p:nvSpPr>
          <p:cNvPr id="7" name="Rounded Rectangle 6"/>
          <p:cNvSpPr/>
          <p:nvPr/>
        </p:nvSpPr>
        <p:spPr>
          <a:xfrm>
            <a:off x="4639310" y="4511675"/>
            <a:ext cx="7429500" cy="1994535"/>
          </a:xfrm>
          <a:prstGeom prst="roundRect">
            <a:avLst/>
          </a:prstGeom>
          <a:noFill/>
          <a:ln w="285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400" b="1">
                <a:solidFill>
                  <a:schemeClr val="tx1"/>
                </a:solidFill>
                <a:latin typeface="Times New Roman" panose="02020603050405020304" charset="0"/>
                <a:cs typeface="Times New Roman" panose="02020603050405020304" charset="0"/>
              </a:rPr>
              <a:t>H</a:t>
            </a:r>
            <a:r>
              <a:rPr lang="vi-VN" altLang="en-US" sz="2400" b="1">
                <a:solidFill>
                  <a:schemeClr val="tx1"/>
                </a:solidFill>
                <a:latin typeface="Times New Roman" panose="02020603050405020304" charset="0"/>
                <a:cs typeface="Times New Roman" panose="02020603050405020304" charset="0"/>
              </a:rPr>
              <a:t>ƯỚNG PHÁT TRIỂN</a:t>
            </a:r>
            <a:r>
              <a:rPr lang="vi-VN" altLang="en-US" sz="3200" b="1">
                <a:solidFill>
                  <a:schemeClr val="tx1"/>
                </a:solidFill>
                <a:latin typeface="Times New Roman" panose="02020603050405020304" charset="0"/>
                <a:cs typeface="Times New Roman" panose="02020603050405020304" charset="0"/>
              </a:rPr>
              <a:t> </a:t>
            </a:r>
            <a:endParaRPr lang="en-US" sz="3200" b="1">
              <a:solidFill>
                <a:schemeClr val="tx1"/>
              </a:solidFill>
              <a:latin typeface="Times New Roman" panose="02020603050405020304" charset="0"/>
              <a:cs typeface="Times New Roman" panose="02020603050405020304" charset="0"/>
            </a:endParaRPr>
          </a:p>
          <a:p>
            <a:pPr algn="ctr"/>
            <a:endParaRPr lang="en-US" sz="2000">
              <a:solidFill>
                <a:schemeClr val="tx1"/>
              </a:solidFill>
            </a:endParaRPr>
          </a:p>
          <a:p>
            <a:pPr algn="l"/>
            <a:r>
              <a:rPr lang="en-US" sz="1600">
                <a:solidFill>
                  <a:schemeClr val="tx1"/>
                </a:solidFill>
              </a:rPr>
              <a:t> </a:t>
            </a:r>
            <a:r>
              <a:rPr lang="vi-VN" altLang="en-US" sz="1600">
                <a:solidFill>
                  <a:schemeClr val="tx1"/>
                </a:solidFill>
              </a:rPr>
              <a:t>        </a:t>
            </a:r>
            <a:r>
              <a:rPr lang="en-US" sz="1600">
                <a:solidFill>
                  <a:schemeClr val="tx1"/>
                </a:solidFill>
              </a:rPr>
              <a:t>- Tìm hiểu và cải thiện những khuyết điểm trên của hệ thống, tăng cường sự hiểu biết của bản thân từ việc học thêm những kiến thức cần thiết trong việc xây dựng và phát triển hệ thống.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s 3"/>
          <p:cNvSpPr/>
          <p:nvPr/>
        </p:nvSpPr>
        <p:spPr>
          <a:xfrm>
            <a:off x="793750" y="1751965"/>
            <a:ext cx="3684270" cy="3716020"/>
          </a:xfrm>
          <a:prstGeom prst="rect">
            <a:avLst/>
          </a:prstGeom>
          <a:blipFill rotWithShape="1">
            <a:blip r:embed="rId2"/>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Rectangles 5"/>
          <p:cNvSpPr/>
          <p:nvPr/>
        </p:nvSpPr>
        <p:spPr>
          <a:xfrm>
            <a:off x="330835" y="1116965"/>
            <a:ext cx="3574415" cy="3755390"/>
          </a:xfrm>
          <a:prstGeom prst="rect">
            <a:avLst/>
          </a:prstGeom>
          <a:noFill/>
          <a:ln w="571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4" name="Rounded Rectangle 13"/>
          <p:cNvSpPr/>
          <p:nvPr/>
        </p:nvSpPr>
        <p:spPr>
          <a:xfrm>
            <a:off x="7049770" y="125730"/>
            <a:ext cx="4765675" cy="3507740"/>
          </a:xfrm>
          <a:prstGeom prst="roundRect">
            <a:avLst/>
          </a:prstGeom>
          <a:noFill/>
          <a:ln w="3810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vi-VN" altLang="en-US" sz="2000">
                <a:solidFill>
                  <a:schemeClr val="bg1"/>
                </a:solidFill>
              </a:rPr>
              <a:t>Mô tả đề tài: đề tài quản lý nhà sách tập trung vào phát triển một hệ thống quản lý với đầy đủ các chức năng hỗ trợ, đơn giản các quy trình quản lý giúp nhà sách quản lý mọi khía cạnh trong việc kinh doanh của họ và cuối cùng mang lại trải nghiệm thuận tiện và đa dạng cho khách hàng trong quá trình mua sắm.</a:t>
            </a:r>
          </a:p>
        </p:txBody>
      </p:sp>
      <p:sp>
        <p:nvSpPr>
          <p:cNvPr id="16" name="Rounded Rectangle 15"/>
          <p:cNvSpPr/>
          <p:nvPr/>
        </p:nvSpPr>
        <p:spPr>
          <a:xfrm>
            <a:off x="7049770" y="3865880"/>
            <a:ext cx="4765675" cy="2849880"/>
          </a:xfrm>
          <a:prstGeom prst="roundRect">
            <a:avLst/>
          </a:prstGeom>
          <a:noFill/>
          <a:ln w="3810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vi-VN" altLang="en-US" sz="2000">
                <a:solidFill>
                  <a:schemeClr val="bg1"/>
                </a:solidFill>
              </a:rPr>
              <a:t>Yêu cầu nghiệp vụ của bài toán: độ chính xác và tin cậy cao, tính thông minh và linh hoạt.</a:t>
            </a:r>
          </a:p>
        </p:txBody>
      </p:sp>
      <p:sp>
        <p:nvSpPr>
          <p:cNvPr id="2" name="Rectangles 1"/>
          <p:cNvSpPr/>
          <p:nvPr/>
        </p:nvSpPr>
        <p:spPr>
          <a:xfrm>
            <a:off x="1981200" y="2576830"/>
            <a:ext cx="3415665" cy="835660"/>
          </a:xfrm>
          <a:prstGeom prst="rect">
            <a:avLst/>
          </a:prstGeom>
          <a:noFill/>
          <a:ln>
            <a:noFill/>
          </a:ln>
        </p:spPr>
        <p:txBody>
          <a:bodyPr wrap="none" rtlCol="0" anchor="t">
            <a:noAutofit/>
          </a:bodyPr>
          <a:lstStyle/>
          <a:p>
            <a:pPr algn="l"/>
            <a:r>
              <a:rPr lang="vi-VN" altLang="en-US" sz="4000" b="1">
                <a:ln w="9525" cmpd="sng">
                  <a:solidFill>
                    <a:schemeClr val="bg1"/>
                  </a:solidFill>
                  <a:prstDash val="solid"/>
                </a:ln>
                <a:solidFill>
                  <a:schemeClr val="bg1"/>
                </a:solidFill>
                <a:effectLst>
                  <a:glow rad="38100">
                    <a:schemeClr val="accent1">
                      <a:alpha val="40000"/>
                    </a:schemeClr>
                  </a:glow>
                </a:effectLst>
                <a:cs typeface="+mn-lt"/>
              </a:rPr>
              <a:t>Mô tả đề tài</a:t>
            </a:r>
          </a:p>
          <a:p>
            <a:pPr algn="l"/>
            <a:r>
              <a:rPr lang="vi-VN" altLang="en-US" sz="4000" b="1">
                <a:ln w="9525" cmpd="sng">
                  <a:solidFill>
                    <a:schemeClr val="bg1"/>
                  </a:solidFill>
                  <a:prstDash val="solid"/>
                </a:ln>
                <a:solidFill>
                  <a:schemeClr val="bg1"/>
                </a:solidFill>
                <a:effectLst>
                  <a:glow rad="38100">
                    <a:schemeClr val="accent1">
                      <a:alpha val="40000"/>
                    </a:schemeClr>
                  </a:glow>
                </a:effectLst>
                <a:cs typeface="+mn-lt"/>
              </a:rPr>
              <a:t>   Yêu cầu nghiệp vụ</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tion Typography"/>
          <p:cNvPicPr>
            <a:picLocks noChangeAspect="1"/>
          </p:cNvPicPr>
          <p:nvPr/>
        </p:nvPicPr>
        <p:blipFill>
          <a:blip r:embed="rId2"/>
          <a:stretch>
            <a:fillRect/>
          </a:stretch>
        </p:blipFill>
        <p:spPr>
          <a:xfrm>
            <a:off x="7780655" y="2976245"/>
            <a:ext cx="1663065" cy="1861185"/>
          </a:xfrm>
          <a:prstGeom prst="rect">
            <a:avLst/>
          </a:prstGeom>
        </p:spPr>
      </p:pic>
      <p:pic>
        <p:nvPicPr>
          <p:cNvPr id="5" name="Picture 4" descr="T (1)"/>
          <p:cNvPicPr>
            <a:picLocks noChangeAspect="1"/>
          </p:cNvPicPr>
          <p:nvPr/>
        </p:nvPicPr>
        <p:blipFill>
          <a:blip r:embed="rId3"/>
          <a:stretch>
            <a:fillRect/>
          </a:stretch>
        </p:blipFill>
        <p:spPr>
          <a:xfrm>
            <a:off x="263525" y="696595"/>
            <a:ext cx="6258560" cy="4712970"/>
          </a:xfrm>
          <a:prstGeom prst="rect">
            <a:avLst/>
          </a:prstGeom>
        </p:spPr>
      </p:pic>
      <p:sp>
        <p:nvSpPr>
          <p:cNvPr id="6" name="Rectangles 5"/>
          <p:cNvSpPr/>
          <p:nvPr/>
        </p:nvSpPr>
        <p:spPr>
          <a:xfrm>
            <a:off x="3971290" y="3260090"/>
            <a:ext cx="1677670" cy="1293495"/>
          </a:xfrm>
          <a:prstGeom prst="rect">
            <a:avLst/>
          </a:prstGeom>
          <a:noFill/>
          <a:ln>
            <a:noFill/>
          </a:ln>
        </p:spPr>
        <p:txBody>
          <a:bodyPr wrap="square" rtlCol="0" anchor="t">
            <a:noAutofit/>
          </a:bodyPr>
          <a:lstStyle/>
          <a:p>
            <a:pPr algn="ctr"/>
            <a:r>
              <a:rPr lang="en-US" altLang="zh-CN" sz="8000" b="1">
                <a:solidFill>
                  <a:schemeClr val="tx1"/>
                </a:solidFill>
                <a:effectLst>
                  <a:outerShdw blurRad="38100" dist="19050" dir="2700000" algn="tl" rotWithShape="0">
                    <a:schemeClr val="dk1">
                      <a:alpha val="40000"/>
                    </a:schemeClr>
                  </a:outerShdw>
                </a:effectLst>
                <a:latin typeface="Segoe UI Black" panose="020B0A02040204020203" charset="0"/>
                <a:cs typeface="Segoe UI Black" panose="020B0A02040204020203" charset="0"/>
              </a:rPr>
              <a:t>HE</a:t>
            </a:r>
          </a:p>
        </p:txBody>
      </p:sp>
      <p:sp>
        <p:nvSpPr>
          <p:cNvPr id="8" name="Rectangles 7"/>
          <p:cNvSpPr/>
          <p:nvPr/>
        </p:nvSpPr>
        <p:spPr>
          <a:xfrm>
            <a:off x="6522085" y="3260090"/>
            <a:ext cx="1755775" cy="1480820"/>
          </a:xfrm>
          <a:prstGeom prst="rect">
            <a:avLst/>
          </a:prstGeom>
          <a:noFill/>
          <a:ln>
            <a:noFill/>
          </a:ln>
        </p:spPr>
        <p:txBody>
          <a:bodyPr wrap="none" rtlCol="0" anchor="t">
            <a:noAutofit/>
          </a:bodyPr>
          <a:lstStyle/>
          <a:p>
            <a:pPr algn="ctr"/>
            <a:r>
              <a:rPr lang="en-US" altLang="zh-CN" sz="8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egoe UI Black" panose="020B0A02040204020203" charset="0"/>
                <a:cs typeface="Segoe UI Black" panose="020B0A02040204020203" charset="0"/>
              </a:rPr>
              <a:t>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3" name="Rectangles 32"/>
          <p:cNvSpPr/>
          <p:nvPr/>
        </p:nvSpPr>
        <p:spPr>
          <a:xfrm>
            <a:off x="0" y="-21590"/>
            <a:ext cx="12180570" cy="688022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20" name="Rounded Rectangle 19"/>
          <p:cNvSpPr/>
          <p:nvPr/>
        </p:nvSpPr>
        <p:spPr>
          <a:xfrm rot="2100000">
            <a:off x="196850" y="12700"/>
            <a:ext cx="791845" cy="561086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7" name="Text Box 26"/>
          <p:cNvSpPr txBox="1"/>
          <p:nvPr/>
        </p:nvSpPr>
        <p:spPr>
          <a:xfrm>
            <a:off x="5864860" y="964565"/>
            <a:ext cx="5133340" cy="551180"/>
          </a:xfrm>
          <a:prstGeom prst="rect">
            <a:avLst/>
          </a:prstGeom>
          <a:noFill/>
        </p:spPr>
        <p:txBody>
          <a:bodyPr wrap="square" rtlCol="0">
            <a:noAutofit/>
          </a:bodyPr>
          <a:lstStyle/>
          <a:p>
            <a:r>
              <a:rPr lang="vi-VN" altLang="en-US" sz="2800" b="1">
                <a:solidFill>
                  <a:schemeClr val="accent1"/>
                </a:solidFill>
                <a:latin typeface="Bahnschrift SemiBold" panose="020B0502040204020203" charset="0"/>
                <a:cs typeface="Bahnschrift SemiBold" panose="020B0502040204020203" charset="0"/>
                <a:sym typeface="+mn-ea"/>
              </a:rPr>
              <a:t>NỘI DUNG THUYẾT TRÌNH</a:t>
            </a:r>
            <a:endParaRPr lang="vi-VN" altLang="en-US" sz="2800" b="1">
              <a:solidFill>
                <a:schemeClr val="accent1"/>
              </a:solidFill>
              <a:latin typeface="Bahnschrift SemiBold" panose="020B0502040204020203" charset="0"/>
              <a:cs typeface="Bahnschrift SemiBold" panose="020B0502040204020203" charset="0"/>
            </a:endParaRPr>
          </a:p>
          <a:p>
            <a:endParaRPr lang="vi-VN" altLang="en-US" sz="2800" b="1">
              <a:solidFill>
                <a:schemeClr val="accent1"/>
              </a:solidFill>
              <a:latin typeface="Bahnschrift SemiBold" panose="020B0502040204020203" charset="0"/>
              <a:cs typeface="Bahnschrift SemiBold" panose="020B0502040204020203" charset="0"/>
            </a:endParaRPr>
          </a:p>
        </p:txBody>
      </p:sp>
      <p:sp>
        <p:nvSpPr>
          <p:cNvPr id="28" name="Text Box 27"/>
          <p:cNvSpPr txBox="1"/>
          <p:nvPr/>
        </p:nvSpPr>
        <p:spPr>
          <a:xfrm>
            <a:off x="6413500" y="2098040"/>
            <a:ext cx="6096000" cy="398780"/>
          </a:xfrm>
          <a:prstGeom prst="rect">
            <a:avLst/>
          </a:prstGeom>
          <a:noFill/>
        </p:spPr>
        <p:txBody>
          <a:bodyPr wrap="square" rtlCol="0" anchor="t">
            <a:spAutoFit/>
          </a:bodyPr>
          <a:lstStyle/>
          <a:p>
            <a:r>
              <a:rPr lang="vi-VN" altLang="en-US" sz="2000">
                <a:ln>
                  <a:noFill/>
                </a:ln>
                <a:latin typeface="Arial" panose="020B0604020202020204" pitchFamily="34" charset="0"/>
                <a:cs typeface="Arial" panose="020B0604020202020204" pitchFamily="34" charset="0"/>
                <a:sym typeface="+mn-ea"/>
              </a:rPr>
              <a:t>CHƯƠNG 1: PHÂN TÍCH VÀ THIẾT KẾ DỮ LIỆU </a:t>
            </a:r>
          </a:p>
        </p:txBody>
      </p:sp>
      <p:sp>
        <p:nvSpPr>
          <p:cNvPr id="29" name="Text Box 28"/>
          <p:cNvSpPr txBox="1"/>
          <p:nvPr/>
        </p:nvSpPr>
        <p:spPr>
          <a:xfrm>
            <a:off x="6413500" y="2880995"/>
            <a:ext cx="5947410" cy="398780"/>
          </a:xfrm>
          <a:prstGeom prst="rect">
            <a:avLst/>
          </a:prstGeom>
          <a:noFill/>
        </p:spPr>
        <p:txBody>
          <a:bodyPr wrap="square" rtlCol="0" anchor="t">
            <a:spAutoFit/>
          </a:bodyPr>
          <a:lstStyle/>
          <a:p>
            <a:r>
              <a:rPr lang="vi-VN" altLang="en-US" sz="2000">
                <a:ln>
                  <a:noFill/>
                </a:ln>
                <a:latin typeface="Arial" panose="020B0604020202020204" pitchFamily="34" charset="0"/>
                <a:cs typeface="Arial" panose="020B0604020202020204" pitchFamily="34" charset="0"/>
                <a:sym typeface="+mn-ea"/>
              </a:rPr>
              <a:t>CHƯƠNG 2: PHÂN TÍCH VÀ THIẾT KẾ XỬ LÝ </a:t>
            </a:r>
          </a:p>
        </p:txBody>
      </p:sp>
      <p:sp>
        <p:nvSpPr>
          <p:cNvPr id="30" name="Text Box 29"/>
          <p:cNvSpPr txBox="1"/>
          <p:nvPr/>
        </p:nvSpPr>
        <p:spPr>
          <a:xfrm>
            <a:off x="6413500" y="3860165"/>
            <a:ext cx="5778500" cy="398780"/>
          </a:xfrm>
          <a:prstGeom prst="rect">
            <a:avLst/>
          </a:prstGeom>
          <a:noFill/>
        </p:spPr>
        <p:txBody>
          <a:bodyPr wrap="square" rtlCol="0" anchor="t">
            <a:spAutoFit/>
          </a:bodyPr>
          <a:lstStyle/>
          <a:p>
            <a:r>
              <a:rPr lang="vi-VN" altLang="en-US" sz="2000">
                <a:ln>
                  <a:noFill/>
                </a:ln>
                <a:latin typeface="Arial" panose="020B0604020202020204" pitchFamily="34" charset="0"/>
                <a:cs typeface="Arial" panose="020B0604020202020204" pitchFamily="34" charset="0"/>
                <a:sym typeface="+mn-ea"/>
              </a:rPr>
              <a:t>CHƯƠNG 3: THIẾT KẾ GIAO DIỆN</a:t>
            </a:r>
          </a:p>
        </p:txBody>
      </p:sp>
      <p:sp>
        <p:nvSpPr>
          <p:cNvPr id="31" name="Text Box 30"/>
          <p:cNvSpPr txBox="1"/>
          <p:nvPr/>
        </p:nvSpPr>
        <p:spPr>
          <a:xfrm>
            <a:off x="6413500" y="4839335"/>
            <a:ext cx="5778500" cy="398780"/>
          </a:xfrm>
          <a:prstGeom prst="rect">
            <a:avLst/>
          </a:prstGeom>
          <a:noFill/>
        </p:spPr>
        <p:txBody>
          <a:bodyPr wrap="square" rtlCol="0" anchor="t">
            <a:spAutoFit/>
          </a:bodyPr>
          <a:lstStyle/>
          <a:p>
            <a:r>
              <a:rPr lang="vi-VN" altLang="en-US" sz="2000">
                <a:ln>
                  <a:noFill/>
                </a:ln>
                <a:latin typeface="Arial" panose="020B0604020202020204" pitchFamily="34" charset="0"/>
                <a:cs typeface="Arial" panose="020B0604020202020204" pitchFamily="34" charset="0"/>
                <a:sym typeface="+mn-ea"/>
              </a:rPr>
              <a:t>CHƯƠNG 4: CÀI ĐẶT VÀ THỬ NGHIỆM </a:t>
            </a:r>
          </a:p>
        </p:txBody>
      </p:sp>
      <p:sp useBgFill="1">
        <p:nvSpPr>
          <p:cNvPr id="34" name="Rounded Rectangle 33"/>
          <p:cNvSpPr/>
          <p:nvPr/>
        </p:nvSpPr>
        <p:spPr>
          <a:xfrm rot="2100000">
            <a:off x="2534285" y="-1891030"/>
            <a:ext cx="823595" cy="567182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35" name="Rounded Rectangle 34"/>
          <p:cNvSpPr/>
          <p:nvPr/>
        </p:nvSpPr>
        <p:spPr>
          <a:xfrm rot="2100000">
            <a:off x="-711835" y="2804795"/>
            <a:ext cx="799465" cy="558419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36" name="Rounded Rectangle 35"/>
          <p:cNvSpPr/>
          <p:nvPr/>
        </p:nvSpPr>
        <p:spPr>
          <a:xfrm rot="2100000">
            <a:off x="3687445" y="-1980565"/>
            <a:ext cx="805815" cy="561086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37" name="Rounded Rectangle 36"/>
          <p:cNvSpPr/>
          <p:nvPr/>
        </p:nvSpPr>
        <p:spPr>
          <a:xfrm rot="2100000">
            <a:off x="445770" y="2697480"/>
            <a:ext cx="850265" cy="5512435"/>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38" name="Rounded Rectangle 37"/>
          <p:cNvSpPr/>
          <p:nvPr/>
        </p:nvSpPr>
        <p:spPr>
          <a:xfrm rot="2100000">
            <a:off x="1417320" y="3724275"/>
            <a:ext cx="814705" cy="374523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useBgFill="1">
        <p:nvSpPr>
          <p:cNvPr id="39" name="Rounded Rectangle 38"/>
          <p:cNvSpPr/>
          <p:nvPr/>
        </p:nvSpPr>
        <p:spPr>
          <a:xfrm rot="2160000">
            <a:off x="3526155" y="890905"/>
            <a:ext cx="878205" cy="3439160"/>
          </a:xfrm>
          <a:prstGeom prst="roundRect">
            <a:avLst>
              <a:gd name="adj" fmla="val 5000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000"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000"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1+#ppt_w/2"/>
                                          </p:val>
                                        </p:tav>
                                        <p:tav tm="100000">
                                          <p:val>
                                            <p:strVal val="#ppt_x"/>
                                          </p:val>
                                        </p:tav>
                                      </p:tavLst>
                                    </p:anim>
                                    <p:anim calcmode="lin" valueType="num">
                                      <p:cBhvr additive="base">
                                        <p:cTn id="12" dur="10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000"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0-#ppt_w/2"/>
                                          </p:val>
                                        </p:tav>
                                        <p:tav tm="100000">
                                          <p:val>
                                            <p:strVal val="#ppt_x"/>
                                          </p:val>
                                        </p:tav>
                                      </p:tavLst>
                                    </p:anim>
                                    <p:anim calcmode="lin" valueType="num">
                                      <p:cBhvr additive="base">
                                        <p:cTn id="16" dur="10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3" fill="hold" grpId="0" nodeType="withEffect">
                                  <p:stCondLst>
                                    <p:cond delay="0"/>
                                  </p:stCondLst>
                                  <p:childTnLst>
                                    <p:set>
                                      <p:cBhvr>
                                        <p:cTn id="18" dur="1000"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1+#ppt_w/2"/>
                                          </p:val>
                                        </p:tav>
                                        <p:tav tm="100000">
                                          <p:val>
                                            <p:strVal val="#ppt_x"/>
                                          </p:val>
                                        </p:tav>
                                      </p:tavLst>
                                    </p:anim>
                                    <p:anim calcmode="lin" valueType="num">
                                      <p:cBhvr additive="base">
                                        <p:cTn id="20" dur="1000" fill="hold"/>
                                        <p:tgtEl>
                                          <p:spTgt spid="36"/>
                                        </p:tgtEl>
                                        <p:attrNameLst>
                                          <p:attrName>ppt_y</p:attrName>
                                        </p:attrNameLst>
                                      </p:cBhvr>
                                      <p:tavLst>
                                        <p:tav tm="0">
                                          <p:val>
                                            <p:strVal val="0-#ppt_h/2"/>
                                          </p:val>
                                        </p:tav>
                                        <p:tav tm="100000">
                                          <p:val>
                                            <p:strVal val="#ppt_y"/>
                                          </p:val>
                                        </p:tav>
                                      </p:tavLst>
                                    </p:anim>
                                  </p:childTnLst>
                                </p:cTn>
                              </p:par>
                              <p:par>
                                <p:cTn id="21" presetID="2" presetClass="entr" presetSubtype="12" fill="hold" grpId="0" nodeType="withEffect">
                                  <p:stCondLst>
                                    <p:cond delay="0"/>
                                  </p:stCondLst>
                                  <p:childTnLst>
                                    <p:set>
                                      <p:cBhvr>
                                        <p:cTn id="22" dur="1000" fill="hold">
                                          <p:stCondLst>
                                            <p:cond delay="0"/>
                                          </p:stCondLst>
                                        </p:cTn>
                                        <p:tgtEl>
                                          <p:spTgt spid="37"/>
                                        </p:tgtEl>
                                        <p:attrNameLst>
                                          <p:attrName>style.visibility</p:attrName>
                                        </p:attrNameLst>
                                      </p:cBhvr>
                                      <p:to>
                                        <p:strVal val="visible"/>
                                      </p:to>
                                    </p:set>
                                    <p:anim calcmode="lin" valueType="num">
                                      <p:cBhvr additive="base">
                                        <p:cTn id="23" dur="1000" fill="hold"/>
                                        <p:tgtEl>
                                          <p:spTgt spid="37"/>
                                        </p:tgtEl>
                                        <p:attrNameLst>
                                          <p:attrName>ppt_x</p:attrName>
                                        </p:attrNameLst>
                                      </p:cBhvr>
                                      <p:tavLst>
                                        <p:tav tm="0">
                                          <p:val>
                                            <p:strVal val="0-#ppt_w/2"/>
                                          </p:val>
                                        </p:tav>
                                        <p:tav tm="100000">
                                          <p:val>
                                            <p:strVal val="#ppt_x"/>
                                          </p:val>
                                        </p:tav>
                                      </p:tavLst>
                                    </p:anim>
                                    <p:anim calcmode="lin" valueType="num">
                                      <p:cBhvr additive="base">
                                        <p:cTn id="24" dur="10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000"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0-#ppt_w/2"/>
                                          </p:val>
                                        </p:tav>
                                        <p:tav tm="100000">
                                          <p:val>
                                            <p:strVal val="#ppt_x"/>
                                          </p:val>
                                        </p:tav>
                                      </p:tavLst>
                                    </p:anim>
                                    <p:anim calcmode="lin" valueType="num">
                                      <p:cBhvr additive="base">
                                        <p:cTn id="28" dur="100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3" fill="hold" grpId="0" nodeType="withEffect">
                                  <p:stCondLst>
                                    <p:cond delay="0"/>
                                  </p:stCondLst>
                                  <p:childTnLst>
                                    <p:set>
                                      <p:cBhvr>
                                        <p:cTn id="30" dur="1000" fill="hold">
                                          <p:stCondLst>
                                            <p:cond delay="0"/>
                                          </p:stCondLst>
                                        </p:cTn>
                                        <p:tgtEl>
                                          <p:spTgt spid="39"/>
                                        </p:tgtEl>
                                        <p:attrNameLst>
                                          <p:attrName>style.visibility</p:attrName>
                                        </p:attrNameLst>
                                      </p:cBhvr>
                                      <p:to>
                                        <p:strVal val="visible"/>
                                      </p:to>
                                    </p:set>
                                    <p:anim calcmode="lin" valueType="num">
                                      <p:cBhvr additive="base">
                                        <p:cTn id="31" dur="1000" fill="hold"/>
                                        <p:tgtEl>
                                          <p:spTgt spid="39"/>
                                        </p:tgtEl>
                                        <p:attrNameLst>
                                          <p:attrName>ppt_x</p:attrName>
                                        </p:attrNameLst>
                                      </p:cBhvr>
                                      <p:tavLst>
                                        <p:tav tm="0">
                                          <p:val>
                                            <p:strVal val="1+#ppt_w/2"/>
                                          </p:val>
                                        </p:tav>
                                        <p:tav tm="100000">
                                          <p:val>
                                            <p:strVal val="#ppt_x"/>
                                          </p:val>
                                        </p:tav>
                                      </p:tavLst>
                                    </p:anim>
                                    <p:anim calcmode="lin" valueType="num">
                                      <p:cBhvr additive="base">
                                        <p:cTn id="32"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34" grpId="0" bldLvl="0" animBg="1"/>
      <p:bldP spid="34" grpId="1" animBg="1"/>
      <p:bldP spid="35" grpId="0" bldLvl="0" animBg="1"/>
      <p:bldP spid="35" grpId="1" animBg="1"/>
      <p:bldP spid="36" grpId="0" bldLvl="0" animBg="1"/>
      <p:bldP spid="36" grpId="1" animBg="1"/>
      <p:bldP spid="37" grpId="0" bldLvl="0" animBg="1"/>
      <p:bldP spid="37" grpId="1" animBg="1"/>
      <p:bldP spid="38" grpId="0" bldLvl="0" animBg="1"/>
      <p:bldP spid="38" grpId="1" animBg="1"/>
      <p:bldP spid="39" grpId="0" bldLvl="0" animBg="1"/>
      <p:bldP spid="3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s 3"/>
          <p:cNvSpPr/>
          <p:nvPr/>
        </p:nvSpPr>
        <p:spPr>
          <a:xfrm>
            <a:off x="2635885" y="3115310"/>
            <a:ext cx="6920230" cy="627380"/>
          </a:xfrm>
          <a:prstGeom prst="rect">
            <a:avLst/>
          </a:prstGeom>
          <a:noFill/>
          <a:ln>
            <a:noFill/>
          </a:ln>
        </p:spPr>
        <p:txBody>
          <a:bodyPr wrap="none" rtlCol="0" anchor="t">
            <a:noAutofit/>
          </a:bodyPr>
          <a:lstStyle/>
          <a:p>
            <a:pPr algn="ctr"/>
            <a:r>
              <a:rPr lang="vi-VN" alt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CHƯƠNG 1: PHÂN TÍCH VÀ THIẾT KẾ DỮ LIỆU</a:t>
            </a:r>
          </a:p>
        </p:txBody>
      </p:sp>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
            <a:ext cx="12192000" cy="6858635"/>
          </a:xfrm>
          <a:prstGeom prst="rect">
            <a:avLst/>
          </a:prstGeom>
        </p:spPr>
      </p:pic>
      <p:sp>
        <p:nvSpPr>
          <p:cNvPr id="5" name="Text Box 4"/>
          <p:cNvSpPr txBox="1"/>
          <p:nvPr/>
        </p:nvSpPr>
        <p:spPr>
          <a:xfrm>
            <a:off x="125095" y="6433185"/>
            <a:ext cx="4064000" cy="306705"/>
          </a:xfrm>
          <a:prstGeom prst="rect">
            <a:avLst/>
          </a:prstGeom>
          <a:noFill/>
        </p:spPr>
        <p:txBody>
          <a:bodyPr wrap="square" rtlCol="0">
            <a:spAutoFit/>
          </a:bodyPr>
          <a:lstStyle/>
          <a:p>
            <a:r>
              <a:rPr lang="vi-VN" altLang="en-US" sz="1400">
                <a:latin typeface="Bahnschrift SemiBold" panose="020B0502040204020203" charset="0"/>
                <a:cs typeface="Bahnschrift SemiBold" panose="020B0502040204020203" charset="0"/>
              </a:rPr>
              <a:t>1. Mô hình dữ liệu mức quan niệm</a:t>
            </a:r>
          </a:p>
        </p:txBody>
      </p:sp>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4" name="Table 3"/>
          <p:cNvGraphicFramePr/>
          <p:nvPr/>
        </p:nvGraphicFramePr>
        <p:xfrm>
          <a:off x="598170" y="638175"/>
          <a:ext cx="10801350" cy="2693670"/>
        </p:xfrm>
        <a:graphic>
          <a:graphicData uri="http://schemas.openxmlformats.org/drawingml/2006/table">
            <a:tbl>
              <a:tblPr firstRow="1" bandRow="1">
                <a:tableStyleId>{5C22544A-7EE6-4342-B048-85BDC9FD1C3A}</a:tableStyleId>
              </a:tblPr>
              <a:tblGrid>
                <a:gridCol w="1543050">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gridCol w="1543050">
                  <a:extLst>
                    <a:ext uri="{9D8B030D-6E8A-4147-A177-3AD203B41FA5}">
                      <a16:colId xmlns:a16="http://schemas.microsoft.com/office/drawing/2014/main" val="20004"/>
                    </a:ext>
                  </a:extLst>
                </a:gridCol>
                <a:gridCol w="1543050">
                  <a:extLst>
                    <a:ext uri="{9D8B030D-6E8A-4147-A177-3AD203B41FA5}">
                      <a16:colId xmlns:a16="http://schemas.microsoft.com/office/drawing/2014/main" val="20005"/>
                    </a:ext>
                  </a:extLst>
                </a:gridCol>
                <a:gridCol w="1543050">
                  <a:extLst>
                    <a:ext uri="{9D8B030D-6E8A-4147-A177-3AD203B41FA5}">
                      <a16:colId xmlns:a16="http://schemas.microsoft.com/office/drawing/2014/main" val="20006"/>
                    </a:ext>
                  </a:extLst>
                </a:gridCol>
              </a:tblGrid>
              <a:tr h="897890">
                <a:tc>
                  <a:txBody>
                    <a:bodyPr/>
                    <a:lstStyle/>
                    <a:p>
                      <a:pPr algn="ctr">
                        <a:buNone/>
                      </a:pPr>
                      <a:r>
                        <a:rPr lang="en-US"/>
                        <a:t>Tên tắt thuộc tính</a:t>
                      </a:r>
                    </a:p>
                  </a:txBody>
                  <a:tcPr/>
                </a:tc>
                <a:tc>
                  <a:txBody>
                    <a:bodyPr/>
                    <a:lstStyle/>
                    <a:p>
                      <a:pPr algn="ctr">
                        <a:buNone/>
                      </a:pPr>
                      <a:r>
                        <a:rPr lang="en-US"/>
                        <a:t>Diễn giải</a:t>
                      </a:r>
                    </a:p>
                  </a:txBody>
                  <a:tcPr/>
                </a:tc>
                <a:tc>
                  <a:txBody>
                    <a:bodyPr/>
                    <a:lstStyle/>
                    <a:p>
                      <a:pPr algn="ctr">
                        <a:buNone/>
                      </a:pPr>
                      <a:r>
                        <a:rPr lang="en-US"/>
                        <a:t>Loại giá trị</a:t>
                      </a:r>
                    </a:p>
                  </a:txBody>
                  <a:tcPr/>
                </a:tc>
                <a:tc>
                  <a:txBody>
                    <a:bodyPr/>
                    <a:lstStyle/>
                    <a:p>
                      <a:pPr algn="ctr">
                        <a:buNone/>
                      </a:pPr>
                      <a:r>
                        <a:rPr lang="en-US"/>
                        <a:t>Kiểu dữ liệu</a:t>
                      </a:r>
                    </a:p>
                  </a:txBody>
                  <a:tcPr/>
                </a:tc>
                <a:tc>
                  <a:txBody>
                    <a:bodyPr/>
                    <a:lstStyle/>
                    <a:p>
                      <a:pPr algn="ctr">
                        <a:buNone/>
                      </a:pPr>
                      <a:r>
                        <a:rPr lang="en-US"/>
                        <a:t>Miền giá trị</a:t>
                      </a:r>
                    </a:p>
                  </a:txBody>
                  <a:tcPr/>
                </a:tc>
                <a:tc>
                  <a:txBody>
                    <a:bodyPr/>
                    <a:lstStyle/>
                    <a:p>
                      <a:pPr algn="ctr">
                        <a:buNone/>
                      </a:pPr>
                      <a:r>
                        <a:rPr lang="en-US"/>
                        <a:t>Chiều dài</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897890">
                <a:tc>
                  <a:txBody>
                    <a:bodyPr/>
                    <a:lstStyle/>
                    <a:p>
                      <a:pPr algn="ctr">
                        <a:buNone/>
                      </a:pPr>
                      <a:r>
                        <a:rPr lang="en-US"/>
                        <a:t>Manxb</a:t>
                      </a:r>
                    </a:p>
                  </a:txBody>
                  <a:tcPr/>
                </a:tc>
                <a:tc>
                  <a:txBody>
                    <a:bodyPr/>
                    <a:lstStyle/>
                    <a:p>
                      <a:pPr algn="ctr">
                        <a:buNone/>
                      </a:pPr>
                      <a:r>
                        <a:rPr lang="en-US"/>
                        <a:t>Mã nhà xuất bản</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Khóa chính</a:t>
                      </a:r>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1"/>
                  </a:ext>
                </a:extLst>
              </a:tr>
              <a:tr h="897890">
                <a:tc>
                  <a:txBody>
                    <a:bodyPr/>
                    <a:lstStyle/>
                    <a:p>
                      <a:pPr algn="ctr">
                        <a:buNone/>
                      </a:pPr>
                      <a:r>
                        <a:rPr lang="en-US"/>
                        <a:t>Tennxb</a:t>
                      </a:r>
                    </a:p>
                  </a:txBody>
                  <a:tcPr/>
                </a:tc>
                <a:tc>
                  <a:txBody>
                    <a:bodyPr/>
                    <a:lstStyle/>
                    <a:p>
                      <a:pPr algn="ctr">
                        <a:buNone/>
                      </a:pPr>
                      <a:r>
                        <a:rPr lang="en-US"/>
                        <a:t>Tên nhà xuất bản</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2"/>
                  </a:ext>
                </a:extLst>
              </a:tr>
            </a:tbl>
          </a:graphicData>
        </a:graphic>
      </p:graphicFrame>
      <p:sp>
        <p:nvSpPr>
          <p:cNvPr id="5" name="Text Box 4"/>
          <p:cNvSpPr txBox="1"/>
          <p:nvPr/>
        </p:nvSpPr>
        <p:spPr>
          <a:xfrm>
            <a:off x="501650" y="191770"/>
            <a:ext cx="4064000" cy="368300"/>
          </a:xfrm>
          <a:prstGeom prst="rect">
            <a:avLst/>
          </a:prstGeom>
          <a:noFill/>
        </p:spPr>
        <p:txBody>
          <a:bodyPr wrap="square" rtlCol="0">
            <a:spAutoFit/>
          </a:bodyPr>
          <a:lstStyle/>
          <a:p>
            <a:r>
              <a:rPr lang="vi-VN" altLang="en-US">
                <a:solidFill>
                  <a:schemeClr val="bg1"/>
                </a:solidFill>
                <a:latin typeface="Times New Roman" panose="02020603050405020304" charset="0"/>
                <a:cs typeface="Times New Roman" panose="02020603050405020304" charset="0"/>
              </a:rPr>
              <a:t>Mô tả thực thể NHASANXUAT</a:t>
            </a:r>
          </a:p>
        </p:txBody>
      </p:sp>
      <p:sp>
        <p:nvSpPr>
          <p:cNvPr id="6" name="Text Box 5"/>
          <p:cNvSpPr txBox="1"/>
          <p:nvPr/>
        </p:nvSpPr>
        <p:spPr>
          <a:xfrm>
            <a:off x="501650" y="3516630"/>
            <a:ext cx="4064000" cy="368300"/>
          </a:xfrm>
          <a:prstGeom prst="rect">
            <a:avLst/>
          </a:prstGeom>
          <a:noFill/>
        </p:spPr>
        <p:txBody>
          <a:bodyPr wrap="square" rtlCol="0">
            <a:spAutoFit/>
          </a:bodyPr>
          <a:lstStyle/>
          <a:p>
            <a:r>
              <a:rPr lang="vi-VN" altLang="en-US">
                <a:solidFill>
                  <a:schemeClr val="bg1"/>
                </a:solidFill>
                <a:latin typeface="Times New Roman" panose="02020603050405020304" charset="0"/>
                <a:cs typeface="Times New Roman" panose="02020603050405020304" charset="0"/>
              </a:rPr>
              <a:t>Mô tả thực thể THELOAISACH </a:t>
            </a:r>
          </a:p>
        </p:txBody>
      </p:sp>
      <p:graphicFrame>
        <p:nvGraphicFramePr>
          <p:cNvPr id="7" name="Table 6"/>
          <p:cNvGraphicFramePr/>
          <p:nvPr/>
        </p:nvGraphicFramePr>
        <p:xfrm>
          <a:off x="598170" y="3972560"/>
          <a:ext cx="10801350" cy="2693670"/>
        </p:xfrm>
        <a:graphic>
          <a:graphicData uri="http://schemas.openxmlformats.org/drawingml/2006/table">
            <a:tbl>
              <a:tblPr firstRow="1" bandRow="1">
                <a:tableStyleId>{5C22544A-7EE6-4342-B048-85BDC9FD1C3A}</a:tableStyleId>
              </a:tblPr>
              <a:tblGrid>
                <a:gridCol w="1543050">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gridCol w="1543050">
                  <a:extLst>
                    <a:ext uri="{9D8B030D-6E8A-4147-A177-3AD203B41FA5}">
                      <a16:colId xmlns:a16="http://schemas.microsoft.com/office/drawing/2014/main" val="20004"/>
                    </a:ext>
                  </a:extLst>
                </a:gridCol>
                <a:gridCol w="1543050">
                  <a:extLst>
                    <a:ext uri="{9D8B030D-6E8A-4147-A177-3AD203B41FA5}">
                      <a16:colId xmlns:a16="http://schemas.microsoft.com/office/drawing/2014/main" val="20005"/>
                    </a:ext>
                  </a:extLst>
                </a:gridCol>
                <a:gridCol w="1543050">
                  <a:extLst>
                    <a:ext uri="{9D8B030D-6E8A-4147-A177-3AD203B41FA5}">
                      <a16:colId xmlns:a16="http://schemas.microsoft.com/office/drawing/2014/main" val="20006"/>
                    </a:ext>
                  </a:extLst>
                </a:gridCol>
              </a:tblGrid>
              <a:tr h="897890">
                <a:tc>
                  <a:txBody>
                    <a:bodyPr/>
                    <a:lstStyle/>
                    <a:p>
                      <a:pPr algn="ctr">
                        <a:buNone/>
                      </a:pPr>
                      <a:r>
                        <a:rPr lang="en-US"/>
                        <a:t>Tên tắt thuộc tính</a:t>
                      </a:r>
                    </a:p>
                  </a:txBody>
                  <a:tcPr/>
                </a:tc>
                <a:tc>
                  <a:txBody>
                    <a:bodyPr/>
                    <a:lstStyle/>
                    <a:p>
                      <a:pPr algn="ctr">
                        <a:buNone/>
                      </a:pPr>
                      <a:r>
                        <a:rPr lang="en-US"/>
                        <a:t>Diễn giải</a:t>
                      </a:r>
                    </a:p>
                  </a:txBody>
                  <a:tcPr/>
                </a:tc>
                <a:tc>
                  <a:txBody>
                    <a:bodyPr/>
                    <a:lstStyle/>
                    <a:p>
                      <a:pPr algn="ctr">
                        <a:buNone/>
                      </a:pPr>
                      <a:r>
                        <a:rPr lang="en-US"/>
                        <a:t>Loại giá trị</a:t>
                      </a:r>
                    </a:p>
                  </a:txBody>
                  <a:tcPr/>
                </a:tc>
                <a:tc>
                  <a:txBody>
                    <a:bodyPr/>
                    <a:lstStyle/>
                    <a:p>
                      <a:pPr algn="ctr">
                        <a:buNone/>
                      </a:pPr>
                      <a:r>
                        <a:rPr lang="en-US"/>
                        <a:t>Kiểu dữ liệu</a:t>
                      </a:r>
                    </a:p>
                  </a:txBody>
                  <a:tcPr/>
                </a:tc>
                <a:tc>
                  <a:txBody>
                    <a:bodyPr/>
                    <a:lstStyle/>
                    <a:p>
                      <a:pPr algn="ctr">
                        <a:buNone/>
                      </a:pPr>
                      <a:r>
                        <a:rPr lang="en-US"/>
                        <a:t>Miền giá trị</a:t>
                      </a:r>
                    </a:p>
                  </a:txBody>
                  <a:tcPr/>
                </a:tc>
                <a:tc>
                  <a:txBody>
                    <a:bodyPr/>
                    <a:lstStyle/>
                    <a:p>
                      <a:pPr algn="ctr">
                        <a:buNone/>
                      </a:pPr>
                      <a:r>
                        <a:rPr lang="en-US"/>
                        <a:t>Chiều dài</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897890">
                <a:tc>
                  <a:txBody>
                    <a:bodyPr/>
                    <a:lstStyle/>
                    <a:p>
                      <a:pPr algn="ctr">
                        <a:buNone/>
                      </a:pPr>
                      <a:r>
                        <a:rPr lang="en-US"/>
                        <a:t>Matl</a:t>
                      </a:r>
                    </a:p>
                  </a:txBody>
                  <a:tcPr/>
                </a:tc>
                <a:tc>
                  <a:txBody>
                    <a:bodyPr/>
                    <a:lstStyle/>
                    <a:p>
                      <a:pPr algn="ctr">
                        <a:buNone/>
                      </a:pPr>
                      <a:r>
                        <a:rPr lang="en-US">
                          <a:cs typeface="+mn-lt"/>
                        </a:rPr>
                        <a:t>Mã </a:t>
                      </a:r>
                      <a:r>
                        <a:rPr lang="vi-VN" altLang="en-US">
                          <a:cs typeface="+mn-lt"/>
                        </a:rPr>
                        <a:t>thể loại</a:t>
                      </a:r>
                      <a:r>
                        <a:rPr lang="vi-VN" altLang="en-US"/>
                        <a:t> </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Khóa chính</a:t>
                      </a:r>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1"/>
                  </a:ext>
                </a:extLst>
              </a:tr>
              <a:tr h="897890">
                <a:tc>
                  <a:txBody>
                    <a:bodyPr/>
                    <a:lstStyle/>
                    <a:p>
                      <a:pPr algn="ctr">
                        <a:buNone/>
                      </a:pPr>
                      <a:r>
                        <a:rPr lang="en-US"/>
                        <a:t>Tentl</a:t>
                      </a:r>
                    </a:p>
                  </a:txBody>
                  <a:tcPr/>
                </a:tc>
                <a:tc>
                  <a:txBody>
                    <a:bodyPr/>
                    <a:lstStyle/>
                    <a:p>
                      <a:pPr algn="ctr">
                        <a:buNone/>
                      </a:pPr>
                      <a:r>
                        <a:rPr lang="en-US"/>
                        <a:t>Tên thể loại</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4" name="Table 3"/>
          <p:cNvGraphicFramePr/>
          <p:nvPr/>
        </p:nvGraphicFramePr>
        <p:xfrm>
          <a:off x="615315" y="368300"/>
          <a:ext cx="10600055" cy="3223260"/>
        </p:xfrm>
        <a:graphic>
          <a:graphicData uri="http://schemas.openxmlformats.org/drawingml/2006/table">
            <a:tbl>
              <a:tblPr firstRow="1" bandRow="1">
                <a:tableStyleId>{5C22544A-7EE6-4342-B048-85BDC9FD1C3A}</a:tableStyleId>
              </a:tblPr>
              <a:tblGrid>
                <a:gridCol w="1547495">
                  <a:extLst>
                    <a:ext uri="{9D8B030D-6E8A-4147-A177-3AD203B41FA5}">
                      <a16:colId xmlns:a16="http://schemas.microsoft.com/office/drawing/2014/main" val="20000"/>
                    </a:ext>
                  </a:extLst>
                </a:gridCol>
                <a:gridCol w="1508760">
                  <a:extLst>
                    <a:ext uri="{9D8B030D-6E8A-4147-A177-3AD203B41FA5}">
                      <a16:colId xmlns:a16="http://schemas.microsoft.com/office/drawing/2014/main" val="20001"/>
                    </a:ext>
                  </a:extLst>
                </a:gridCol>
                <a:gridCol w="1508760">
                  <a:extLst>
                    <a:ext uri="{9D8B030D-6E8A-4147-A177-3AD203B41FA5}">
                      <a16:colId xmlns:a16="http://schemas.microsoft.com/office/drawing/2014/main" val="20002"/>
                    </a:ext>
                  </a:extLst>
                </a:gridCol>
                <a:gridCol w="1508760">
                  <a:extLst>
                    <a:ext uri="{9D8B030D-6E8A-4147-A177-3AD203B41FA5}">
                      <a16:colId xmlns:a16="http://schemas.microsoft.com/office/drawing/2014/main" val="20003"/>
                    </a:ext>
                  </a:extLst>
                </a:gridCol>
                <a:gridCol w="1508760">
                  <a:extLst>
                    <a:ext uri="{9D8B030D-6E8A-4147-A177-3AD203B41FA5}">
                      <a16:colId xmlns:a16="http://schemas.microsoft.com/office/drawing/2014/main" val="20004"/>
                    </a:ext>
                  </a:extLst>
                </a:gridCol>
                <a:gridCol w="1508760">
                  <a:extLst>
                    <a:ext uri="{9D8B030D-6E8A-4147-A177-3AD203B41FA5}">
                      <a16:colId xmlns:a16="http://schemas.microsoft.com/office/drawing/2014/main" val="20005"/>
                    </a:ext>
                  </a:extLst>
                </a:gridCol>
                <a:gridCol w="1508760">
                  <a:extLst>
                    <a:ext uri="{9D8B030D-6E8A-4147-A177-3AD203B41FA5}">
                      <a16:colId xmlns:a16="http://schemas.microsoft.com/office/drawing/2014/main" val="20006"/>
                    </a:ext>
                  </a:extLst>
                </a:gridCol>
              </a:tblGrid>
              <a:tr h="805815">
                <a:tc>
                  <a:txBody>
                    <a:bodyPr/>
                    <a:lstStyle/>
                    <a:p>
                      <a:pPr algn="ctr">
                        <a:buNone/>
                      </a:pPr>
                      <a:r>
                        <a:rPr lang="en-US"/>
                        <a:t>Tên tắt thuộc tính</a:t>
                      </a:r>
                    </a:p>
                  </a:txBody>
                  <a:tcPr/>
                </a:tc>
                <a:tc>
                  <a:txBody>
                    <a:bodyPr/>
                    <a:lstStyle/>
                    <a:p>
                      <a:pPr algn="ctr">
                        <a:buNone/>
                      </a:pPr>
                      <a:r>
                        <a:rPr lang="en-US"/>
                        <a:t>Diễn giải</a:t>
                      </a:r>
                    </a:p>
                  </a:txBody>
                  <a:tcPr/>
                </a:tc>
                <a:tc>
                  <a:txBody>
                    <a:bodyPr/>
                    <a:lstStyle/>
                    <a:p>
                      <a:pPr algn="ctr">
                        <a:buNone/>
                      </a:pPr>
                      <a:r>
                        <a:rPr lang="en-US"/>
                        <a:t>Loại giá trị</a:t>
                      </a:r>
                    </a:p>
                  </a:txBody>
                  <a:tcPr/>
                </a:tc>
                <a:tc>
                  <a:txBody>
                    <a:bodyPr/>
                    <a:lstStyle/>
                    <a:p>
                      <a:pPr algn="ctr">
                        <a:buNone/>
                      </a:pPr>
                      <a:r>
                        <a:rPr lang="en-US"/>
                        <a:t>Kiểu dữ liệu</a:t>
                      </a:r>
                    </a:p>
                  </a:txBody>
                  <a:tcPr/>
                </a:tc>
                <a:tc>
                  <a:txBody>
                    <a:bodyPr/>
                    <a:lstStyle/>
                    <a:p>
                      <a:pPr algn="ctr">
                        <a:buNone/>
                      </a:pPr>
                      <a:r>
                        <a:rPr lang="en-US"/>
                        <a:t>Miền giá trị</a:t>
                      </a:r>
                    </a:p>
                  </a:txBody>
                  <a:tcPr/>
                </a:tc>
                <a:tc>
                  <a:txBody>
                    <a:bodyPr/>
                    <a:lstStyle/>
                    <a:p>
                      <a:pPr algn="ctr">
                        <a:buNone/>
                      </a:pPr>
                      <a:r>
                        <a:rPr lang="en-US"/>
                        <a:t>Chiều dài</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805815">
                <a:tc>
                  <a:txBody>
                    <a:bodyPr/>
                    <a:lstStyle/>
                    <a:p>
                      <a:pPr algn="ctr">
                        <a:buNone/>
                      </a:pPr>
                      <a:r>
                        <a:rPr lang="en-US"/>
                        <a:t>Matg</a:t>
                      </a:r>
                    </a:p>
                  </a:txBody>
                  <a:tcPr/>
                </a:tc>
                <a:tc>
                  <a:txBody>
                    <a:bodyPr/>
                    <a:lstStyle/>
                    <a:p>
                      <a:pPr algn="ctr">
                        <a:buNone/>
                      </a:pPr>
                      <a:r>
                        <a:rPr lang="en-US"/>
                        <a:t>Mã tác giả</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Khóa chính</a:t>
                      </a:r>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1"/>
                  </a:ext>
                </a:extLst>
              </a:tr>
              <a:tr h="805815">
                <a:tc>
                  <a:txBody>
                    <a:bodyPr/>
                    <a:lstStyle/>
                    <a:p>
                      <a:pPr algn="ctr">
                        <a:buNone/>
                      </a:pPr>
                      <a:r>
                        <a:rPr lang="en-US"/>
                        <a:t>Tentg</a:t>
                      </a:r>
                    </a:p>
                  </a:txBody>
                  <a:tcPr/>
                </a:tc>
                <a:tc>
                  <a:txBody>
                    <a:bodyPr/>
                    <a:lstStyle/>
                    <a:p>
                      <a:pPr algn="ctr">
                        <a:buNone/>
                      </a:pPr>
                      <a:r>
                        <a:rPr lang="en-US"/>
                        <a:t>Tên tác giả</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2"/>
                  </a:ext>
                </a:extLst>
              </a:tr>
              <a:tr h="805815">
                <a:tc>
                  <a:txBody>
                    <a:bodyPr/>
                    <a:lstStyle/>
                    <a:p>
                      <a:pPr algn="ctr">
                        <a:buNone/>
                      </a:pPr>
                      <a:r>
                        <a:rPr lang="en-US"/>
                        <a:t>namsinh</a:t>
                      </a:r>
                    </a:p>
                  </a:txBody>
                  <a:tcPr/>
                </a:tc>
                <a:tc>
                  <a:txBody>
                    <a:bodyPr/>
                    <a:lstStyle/>
                    <a:p>
                      <a:pPr algn="ctr">
                        <a:buNone/>
                      </a:pPr>
                      <a:r>
                        <a:rPr lang="en-US"/>
                        <a:t>Năm sinh</a:t>
                      </a:r>
                    </a:p>
                  </a:txBody>
                  <a:tcPr/>
                </a:tc>
                <a:tc>
                  <a:txBody>
                    <a:bodyPr/>
                    <a:lstStyle/>
                    <a:p>
                      <a:pPr algn="ctr">
                        <a:buNone/>
                      </a:pPr>
                      <a:r>
                        <a:rPr lang="en-US"/>
                        <a:t>BB</a:t>
                      </a:r>
                    </a:p>
                  </a:txBody>
                  <a:tcPr/>
                </a:tc>
                <a:tc>
                  <a:txBody>
                    <a:bodyPr/>
                    <a:lstStyle/>
                    <a:p>
                      <a:pPr algn="ctr">
                        <a:buNone/>
                      </a:pPr>
                      <a:r>
                        <a:rPr lang="en-US"/>
                        <a:t>Năm</a:t>
                      </a:r>
                    </a:p>
                  </a:txBody>
                  <a:tcPr/>
                </a:tc>
                <a:tc>
                  <a:txBody>
                    <a:bodyPr/>
                    <a:lstStyle/>
                    <a:p>
                      <a:pPr algn="ctr">
                        <a:buNone/>
                      </a:pPr>
                      <a:r>
                        <a:rPr lang="en-US"/>
                        <a:t>RB1</a:t>
                      </a:r>
                    </a:p>
                  </a:txBody>
                  <a:tcPr/>
                </a:tc>
                <a:tc>
                  <a:txBody>
                    <a:bodyPr/>
                    <a:lstStyle/>
                    <a:p>
                      <a:pPr algn="ctr">
                        <a:buNone/>
                      </a:pPr>
                      <a:endParaRPr lang="en-US"/>
                    </a:p>
                  </a:txBody>
                  <a:tcPr/>
                </a:tc>
                <a:tc>
                  <a:txBody>
                    <a:bodyPr/>
                    <a:lstStyle/>
                    <a:p>
                      <a:pPr algn="ctr">
                        <a:buNone/>
                      </a:pPr>
                      <a:endParaRPr lang="en-US"/>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501650" y="0"/>
            <a:ext cx="4064000" cy="368300"/>
          </a:xfrm>
          <a:prstGeom prst="rect">
            <a:avLst/>
          </a:prstGeom>
          <a:noFill/>
        </p:spPr>
        <p:txBody>
          <a:bodyPr wrap="square" rtlCol="0">
            <a:spAutoFit/>
          </a:bodyPr>
          <a:lstStyle/>
          <a:p>
            <a:r>
              <a:rPr lang="vi-VN" altLang="en-US">
                <a:solidFill>
                  <a:schemeClr val="bg1"/>
                </a:solidFill>
                <a:latin typeface="Times New Roman" panose="02020603050405020304" charset="0"/>
                <a:cs typeface="Times New Roman" panose="02020603050405020304" charset="0"/>
              </a:rPr>
              <a:t>Mô tả thực thể TACGIA </a:t>
            </a:r>
          </a:p>
        </p:txBody>
      </p:sp>
      <p:sp>
        <p:nvSpPr>
          <p:cNvPr id="2" name="Text Box 1"/>
          <p:cNvSpPr txBox="1"/>
          <p:nvPr/>
        </p:nvSpPr>
        <p:spPr>
          <a:xfrm>
            <a:off x="570865" y="3693795"/>
            <a:ext cx="4064000" cy="368300"/>
          </a:xfrm>
          <a:prstGeom prst="rect">
            <a:avLst/>
          </a:prstGeom>
          <a:noFill/>
        </p:spPr>
        <p:txBody>
          <a:bodyPr wrap="square" rtlCol="0">
            <a:spAutoFit/>
          </a:bodyPr>
          <a:lstStyle/>
          <a:p>
            <a:r>
              <a:rPr lang="vi-VN" altLang="en-US">
                <a:solidFill>
                  <a:schemeClr val="bg1"/>
                </a:solidFill>
                <a:latin typeface="Times New Roman" panose="02020603050405020304" charset="0"/>
                <a:cs typeface="Times New Roman" panose="02020603050405020304" charset="0"/>
              </a:rPr>
              <a:t>Mô tả thực thể TAIKHOANADMIN</a:t>
            </a:r>
          </a:p>
        </p:txBody>
      </p:sp>
      <p:graphicFrame>
        <p:nvGraphicFramePr>
          <p:cNvPr id="3" name="Table 2"/>
          <p:cNvGraphicFramePr/>
          <p:nvPr/>
        </p:nvGraphicFramePr>
        <p:xfrm>
          <a:off x="570865" y="4062095"/>
          <a:ext cx="10665460" cy="2693670"/>
        </p:xfrm>
        <a:graphic>
          <a:graphicData uri="http://schemas.openxmlformats.org/drawingml/2006/table">
            <a:tbl>
              <a:tblPr firstRow="1" bandRow="1">
                <a:tableStyleId>{5C22544A-7EE6-4342-B048-85BDC9FD1C3A}</a:tableStyleId>
              </a:tblPr>
              <a:tblGrid>
                <a:gridCol w="1543050">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gridCol w="1543050">
                  <a:extLst>
                    <a:ext uri="{9D8B030D-6E8A-4147-A177-3AD203B41FA5}">
                      <a16:colId xmlns:a16="http://schemas.microsoft.com/office/drawing/2014/main" val="20004"/>
                    </a:ext>
                  </a:extLst>
                </a:gridCol>
                <a:gridCol w="1543050">
                  <a:extLst>
                    <a:ext uri="{9D8B030D-6E8A-4147-A177-3AD203B41FA5}">
                      <a16:colId xmlns:a16="http://schemas.microsoft.com/office/drawing/2014/main" val="20005"/>
                    </a:ext>
                  </a:extLst>
                </a:gridCol>
                <a:gridCol w="1407160">
                  <a:extLst>
                    <a:ext uri="{9D8B030D-6E8A-4147-A177-3AD203B41FA5}">
                      <a16:colId xmlns:a16="http://schemas.microsoft.com/office/drawing/2014/main" val="20006"/>
                    </a:ext>
                  </a:extLst>
                </a:gridCol>
              </a:tblGrid>
              <a:tr h="897890">
                <a:tc>
                  <a:txBody>
                    <a:bodyPr/>
                    <a:lstStyle/>
                    <a:p>
                      <a:pPr algn="ctr">
                        <a:buNone/>
                      </a:pPr>
                      <a:r>
                        <a:rPr lang="en-US"/>
                        <a:t>Tên tắt thuộc tính</a:t>
                      </a:r>
                    </a:p>
                  </a:txBody>
                  <a:tcPr/>
                </a:tc>
                <a:tc>
                  <a:txBody>
                    <a:bodyPr/>
                    <a:lstStyle/>
                    <a:p>
                      <a:pPr algn="ctr">
                        <a:buNone/>
                      </a:pPr>
                      <a:r>
                        <a:rPr lang="en-US"/>
                        <a:t>Diễn giải</a:t>
                      </a:r>
                    </a:p>
                  </a:txBody>
                  <a:tcPr/>
                </a:tc>
                <a:tc>
                  <a:txBody>
                    <a:bodyPr/>
                    <a:lstStyle/>
                    <a:p>
                      <a:pPr algn="ctr">
                        <a:buNone/>
                      </a:pPr>
                      <a:r>
                        <a:rPr lang="en-US"/>
                        <a:t>Loại giá trị</a:t>
                      </a:r>
                    </a:p>
                  </a:txBody>
                  <a:tcPr/>
                </a:tc>
                <a:tc>
                  <a:txBody>
                    <a:bodyPr/>
                    <a:lstStyle/>
                    <a:p>
                      <a:pPr algn="ctr">
                        <a:buNone/>
                      </a:pPr>
                      <a:r>
                        <a:rPr lang="en-US"/>
                        <a:t>Kiểu dữ liệu</a:t>
                      </a:r>
                    </a:p>
                  </a:txBody>
                  <a:tcPr/>
                </a:tc>
                <a:tc>
                  <a:txBody>
                    <a:bodyPr/>
                    <a:lstStyle/>
                    <a:p>
                      <a:pPr algn="ctr">
                        <a:buNone/>
                      </a:pPr>
                      <a:r>
                        <a:rPr lang="en-US"/>
                        <a:t>Miền giá trị</a:t>
                      </a:r>
                    </a:p>
                  </a:txBody>
                  <a:tcPr/>
                </a:tc>
                <a:tc>
                  <a:txBody>
                    <a:bodyPr/>
                    <a:lstStyle/>
                    <a:p>
                      <a:pPr algn="ctr">
                        <a:buNone/>
                      </a:pPr>
                      <a:r>
                        <a:rPr lang="en-US"/>
                        <a:t>Chiều dài</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897890">
                <a:tc>
                  <a:txBody>
                    <a:bodyPr/>
                    <a:lstStyle/>
                    <a:p>
                      <a:pPr algn="ctr">
                        <a:buNone/>
                      </a:pPr>
                      <a:r>
                        <a:rPr lang="en-US"/>
                        <a:t>taikhoan</a:t>
                      </a:r>
                    </a:p>
                  </a:txBody>
                  <a:tcPr/>
                </a:tc>
                <a:tc>
                  <a:txBody>
                    <a:bodyPr/>
                    <a:lstStyle/>
                    <a:p>
                      <a:pPr algn="ctr">
                        <a:buNone/>
                      </a:pPr>
                      <a:r>
                        <a:rPr lang="en-US" altLang="vi-VN">
                          <a:latin typeface="+mn-ea"/>
                          <a:cs typeface="+mn-ea"/>
                        </a:rPr>
                        <a:t>Tài khoản</a:t>
                      </a:r>
                      <a:r>
                        <a:rPr lang="vi-VN" altLang="en-US">
                          <a:latin typeface="+mn-ea"/>
                          <a:cs typeface="+mn-ea"/>
                        </a:rPr>
                        <a:t> </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r>
                        <a:rPr lang="en-US"/>
                        <a:t>Khóa chính</a:t>
                      </a:r>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1"/>
                  </a:ext>
                </a:extLst>
              </a:tr>
              <a:tr h="897890">
                <a:tc>
                  <a:txBody>
                    <a:bodyPr/>
                    <a:lstStyle/>
                    <a:p>
                      <a:pPr algn="ctr">
                        <a:buNone/>
                      </a:pPr>
                      <a:r>
                        <a:rPr lang="en-US"/>
                        <a:t>Tentl</a:t>
                      </a:r>
                    </a:p>
                  </a:txBody>
                  <a:tcPr/>
                </a:tc>
                <a:tc>
                  <a:txBody>
                    <a:bodyPr/>
                    <a:lstStyle/>
                    <a:p>
                      <a:pPr algn="ctr">
                        <a:buNone/>
                      </a:pPr>
                      <a:r>
                        <a:rPr lang="en-US"/>
                        <a:t>Tên thể loại</a:t>
                      </a:r>
                    </a:p>
                  </a:txBody>
                  <a:tcPr/>
                </a:tc>
                <a:tc>
                  <a:txBody>
                    <a:bodyPr/>
                    <a:lstStyle/>
                    <a:p>
                      <a:pPr algn="ctr">
                        <a:buNone/>
                      </a:pPr>
                      <a:r>
                        <a:rPr lang="en-US"/>
                        <a:t>BB</a:t>
                      </a:r>
                    </a:p>
                  </a:txBody>
                  <a:tcPr/>
                </a:tc>
                <a:tc>
                  <a:txBody>
                    <a:bodyPr/>
                    <a:lstStyle/>
                    <a:p>
                      <a:pPr algn="ctr">
                        <a:buNone/>
                      </a:pPr>
                      <a:r>
                        <a:rPr lang="en-US"/>
                        <a:t>Chuỗi</a:t>
                      </a:r>
                    </a:p>
                  </a:txBody>
                  <a:tcPr/>
                </a:tc>
                <a:tc>
                  <a:txBody>
                    <a:bodyPr/>
                    <a:lstStyle/>
                    <a:p>
                      <a:pPr algn="ctr">
                        <a:buNone/>
                      </a:pPr>
                      <a:endParaRPr lang="en-US"/>
                    </a:p>
                  </a:txBody>
                  <a:tcPr/>
                </a:tc>
                <a:tc>
                  <a:txBody>
                    <a:bodyPr/>
                    <a:lstStyle/>
                    <a:p>
                      <a:pPr algn="ctr">
                        <a:buNone/>
                      </a:pPr>
                      <a:r>
                        <a:rPr lang="en-US"/>
                        <a:t>255</a:t>
                      </a:r>
                    </a:p>
                  </a:txBody>
                  <a:tcPr/>
                </a:tc>
                <a:tc>
                  <a:txBody>
                    <a:bodyPr/>
                    <a:lstStyle/>
                    <a:p>
                      <a:pPr algn="ctr">
                        <a:buNone/>
                      </a:pPr>
                      <a:endParaRPr lang="en-US"/>
                    </a:p>
                  </a:txBody>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2364</Words>
  <Application>Microsoft Office PowerPoint</Application>
  <PresentationFormat>Widescreen</PresentationFormat>
  <Paragraphs>405</Paragraphs>
  <Slides>40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Bahnschrift SemiBold</vt:lpstr>
      <vt:lpstr>Calibri</vt:lpstr>
      <vt:lpstr>Calibri Light</vt:lpstr>
      <vt:lpstr>Segoe UI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Ho Hoang Phuc</cp:lastModifiedBy>
  <cp:revision>21</cp:revision>
  <dcterms:created xsi:type="dcterms:W3CDTF">2023-12-29T15:31:00Z</dcterms:created>
  <dcterms:modified xsi:type="dcterms:W3CDTF">2024-01-02T13:34:59Z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09B520ECB9854AAD81A74867795A46BE_11</vt:lpwstr>
  </property>
  <property fmtid="{D5CDD505-2E9C-101B-9397-08002B2CF9AE}" pid="3" name="KSOProductBuildVer">
    <vt:lpwstr>1033-12.2.0.13359</vt:lpwstr>
  </property>
</Properties>
</file>